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6" r:id="rId9"/>
    <p:sldId id="269" r:id="rId10"/>
    <p:sldId id="270" r:id="rId11"/>
    <p:sldId id="280" r:id="rId12"/>
    <p:sldId id="284" r:id="rId13"/>
    <p:sldId id="287" r:id="rId14"/>
    <p:sldId id="288" r:id="rId15"/>
    <p:sldId id="29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CF97FD5-90DB-420D-A6C0-068A0EF8C357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67794E1-3AEF-42EB-B9D9-9733539AC8A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616" y="824880"/>
            <a:ext cx="7543800" cy="1524000"/>
          </a:xfrm>
        </p:spPr>
        <p:txBody>
          <a:bodyPr/>
          <a:lstStyle/>
          <a:p>
            <a:pPr algn="ctr"/>
            <a:r>
              <a:rPr lang="id-ID" sz="4800" dirty="0">
                <a:solidFill>
                  <a:schemeClr val="bg1"/>
                </a:solidFill>
              </a:rPr>
              <a:t>MASALAH-MASALAH </a:t>
            </a:r>
            <a:br>
              <a:rPr lang="id-ID" sz="4800" dirty="0">
                <a:solidFill>
                  <a:schemeClr val="bg1"/>
                </a:solidFill>
              </a:rPr>
            </a:br>
            <a:r>
              <a:rPr lang="id-ID" sz="4800" dirty="0">
                <a:solidFill>
                  <a:schemeClr val="bg1"/>
                </a:solidFill>
              </a:rPr>
              <a:t>SOSIAL BUDAYA DI MALUKU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6304" y="4941168"/>
            <a:ext cx="3779912" cy="576064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PERTEMUAN  I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4F9A382-1233-4D67-B8DE-EBEAFEA53E4D}"/>
              </a:ext>
            </a:extLst>
          </p:cNvPr>
          <p:cNvSpPr txBox="1">
            <a:spLocks/>
          </p:cNvSpPr>
          <p:nvPr/>
        </p:nvSpPr>
        <p:spPr>
          <a:xfrm>
            <a:off x="-108520" y="6309320"/>
            <a:ext cx="3779912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Ch. R.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Alfons</a:t>
            </a:r>
            <a:endParaRPr lang="id-ID" b="1" dirty="0">
              <a:solidFill>
                <a:srgbClr val="002060"/>
              </a:solidFill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625188" y="5874677"/>
            <a:ext cx="23533768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-13574016" y="6237312"/>
            <a:ext cx="151936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KRITERIA MASALAH SOSIAL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406405"/>
            <a:ext cx="867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>
                <a:solidFill>
                  <a:srgbClr val="002060"/>
                </a:solidFill>
              </a:rPr>
              <a:t>Kriteria Masalah Sosial Dari Perspektif Sosiologi: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3568" y="112474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id-ID" sz="3200" dirty="0">
                <a:solidFill>
                  <a:srgbClr val="C00000"/>
                </a:solidFill>
              </a:rPr>
              <a:t>1. Kriteria Utama </a:t>
            </a:r>
            <a:r>
              <a:rPr lang="id-ID" sz="3200" dirty="0">
                <a:solidFill>
                  <a:srgbClr val="7030A0"/>
                </a:solidFill>
              </a:rPr>
              <a:t>(Kepincangan Antara apa yang seharusnya terjadi dan apa yang sesungguhnya terjadi)</a:t>
            </a:r>
          </a:p>
          <a:p>
            <a:pPr marL="457200" indent="-457200"/>
            <a:r>
              <a:rPr lang="id-ID" sz="3200" dirty="0">
                <a:solidFill>
                  <a:srgbClr val="C00000"/>
                </a:solidFill>
              </a:rPr>
              <a:t>2. Sumber-sumber sosial </a:t>
            </a:r>
            <a:r>
              <a:rPr lang="id-ID" sz="3200" dirty="0">
                <a:solidFill>
                  <a:srgbClr val="7030A0"/>
                </a:solidFill>
              </a:rPr>
              <a:t>(bencana alam menjadi sumber masalah sosial)</a:t>
            </a:r>
          </a:p>
          <a:p>
            <a:pPr marL="457200" indent="-457200"/>
            <a:r>
              <a:rPr lang="id-ID" sz="3200" dirty="0">
                <a:solidFill>
                  <a:srgbClr val="C00000"/>
                </a:solidFill>
              </a:rPr>
              <a:t>3. </a:t>
            </a:r>
            <a:r>
              <a:rPr lang="id-ID" sz="3200" i="1" dirty="0">
                <a:solidFill>
                  <a:srgbClr val="C00000"/>
                </a:solidFill>
              </a:rPr>
              <a:t>Manifest social problem </a:t>
            </a:r>
            <a:r>
              <a:rPr lang="id-ID" sz="3200" dirty="0">
                <a:solidFill>
                  <a:srgbClr val="7030A0"/>
                </a:solidFill>
              </a:rPr>
              <a:t>(Kejadian yang dianggap salah dan dapat diperbaiki), </a:t>
            </a:r>
            <a:r>
              <a:rPr lang="id-ID" sz="3200" i="1" dirty="0">
                <a:solidFill>
                  <a:srgbClr val="C00000"/>
                </a:solidFill>
              </a:rPr>
              <a:t>dan Latent social problem </a:t>
            </a:r>
            <a:r>
              <a:rPr lang="id-ID" sz="3200" dirty="0">
                <a:solidFill>
                  <a:srgbClr val="7030A0"/>
                </a:solidFill>
              </a:rPr>
              <a:t>(Kejadian yang dianggap salah dan dibiarkan terus berlanjut)</a:t>
            </a:r>
          </a:p>
        </p:txBody>
      </p:sp>
    </p:spTree>
    <p:extLst>
      <p:ext uri="{BB962C8B-B14F-4D97-AF65-F5344CB8AC3E}">
        <p14:creationId xmlns:p14="http://schemas.microsoft.com/office/powerpoint/2010/main" val="307625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32656"/>
            <a:ext cx="8005936" cy="808112"/>
          </a:xfrm>
        </p:spPr>
        <p:txBody>
          <a:bodyPr>
            <a:normAutofit fontScale="90000"/>
          </a:bodyPr>
          <a:lstStyle/>
          <a:p>
            <a:r>
              <a:rPr lang="id-ID" sz="4000" dirty="0"/>
              <a:t>KLASIFIKASI MASALAH-MASALAH SOSIAL</a:t>
            </a:r>
            <a:endParaRPr lang="id-ID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2060848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Klasifikasi masalah-masalah sosial selain berdasarkan besar kecil bentuknya, namun dari sisi lain berkaitan pula dengan proses penanganan atau intervensi. Intervensi melalui sistem, baik pada tingkat lokal, nasional, Internasional melalui lembaga-lembaga terkait. Bentuk klasifikasi berdasarkan situasi dan kondisi masalah sosial yang terjadi.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9552" y="1108720"/>
            <a:ext cx="8005936" cy="80811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4000" dirty="0">
                <a:solidFill>
                  <a:srgbClr val="002060"/>
                </a:solidFill>
              </a:rPr>
              <a:t>(Lokal, Nasional, Internasional)</a:t>
            </a:r>
          </a:p>
        </p:txBody>
      </p:sp>
    </p:spTree>
    <p:extLst>
      <p:ext uri="{BB962C8B-B14F-4D97-AF65-F5344CB8AC3E}">
        <p14:creationId xmlns:p14="http://schemas.microsoft.com/office/powerpoint/2010/main" val="4210605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672" y="2996952"/>
            <a:ext cx="6294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KEJAHATAN/KRIMINALITAS</a:t>
            </a:r>
          </a:p>
          <a:p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NORMA-NORMA MASYARAKAT</a:t>
            </a:r>
          </a:p>
        </p:txBody>
      </p:sp>
      <p:sp>
        <p:nvSpPr>
          <p:cNvPr id="3" name="Plaque 2"/>
          <p:cNvSpPr/>
          <p:nvPr/>
        </p:nvSpPr>
        <p:spPr>
          <a:xfrm>
            <a:off x="5868144" y="476672"/>
            <a:ext cx="3096344" cy="1512168"/>
          </a:xfrm>
          <a:prstGeom prst="plaque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LOKAL</a:t>
            </a:r>
          </a:p>
          <a:p>
            <a:pPr algn="ctr"/>
            <a:r>
              <a:rPr lang="id-ID" sz="2400" b="1" dirty="0"/>
              <a:t>[Dinas/Badan di Daerah]</a:t>
            </a:r>
          </a:p>
        </p:txBody>
      </p:sp>
    </p:spTree>
    <p:extLst>
      <p:ext uri="{BB962C8B-B14F-4D97-AF65-F5344CB8AC3E}">
        <p14:creationId xmlns:p14="http://schemas.microsoft.com/office/powerpoint/2010/main" val="316641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91680" y="3140968"/>
            <a:ext cx="6294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PENGANGGURAN (Berdampak pada wilayah lain di dalam negara)</a:t>
            </a:r>
          </a:p>
        </p:txBody>
      </p:sp>
      <p:sp>
        <p:nvSpPr>
          <p:cNvPr id="3" name="Plaque 2"/>
          <p:cNvSpPr/>
          <p:nvPr/>
        </p:nvSpPr>
        <p:spPr>
          <a:xfrm>
            <a:off x="5868144" y="476672"/>
            <a:ext cx="3096344" cy="1512168"/>
          </a:xfrm>
          <a:prstGeom prst="plaque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NASIONAL</a:t>
            </a:r>
          </a:p>
          <a:p>
            <a:pPr algn="ctr"/>
            <a:r>
              <a:rPr lang="id-ID" sz="2400" b="1" dirty="0"/>
              <a:t>[Kementerian /Badan Nasional]</a:t>
            </a:r>
          </a:p>
        </p:txBody>
      </p:sp>
    </p:spTree>
    <p:extLst>
      <p:ext uri="{BB962C8B-B14F-4D97-AF65-F5344CB8AC3E}">
        <p14:creationId xmlns:p14="http://schemas.microsoft.com/office/powerpoint/2010/main" val="1736259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9712" y="3212976"/>
            <a:ext cx="6294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 LINGKUNGAN (Berdampak pada negara lain)</a:t>
            </a:r>
          </a:p>
        </p:txBody>
      </p:sp>
      <p:sp>
        <p:nvSpPr>
          <p:cNvPr id="3" name="Plaque 2"/>
          <p:cNvSpPr/>
          <p:nvPr/>
        </p:nvSpPr>
        <p:spPr>
          <a:xfrm>
            <a:off x="5580112" y="476672"/>
            <a:ext cx="3384376" cy="1512168"/>
          </a:xfrm>
          <a:prstGeom prst="plaque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INTERNASIONAL</a:t>
            </a:r>
          </a:p>
          <a:p>
            <a:pPr algn="ctr"/>
            <a:r>
              <a:rPr lang="id-ID" sz="2400" b="1" dirty="0"/>
              <a:t>[United Nations Economic and Social Council (UNESCO)]</a:t>
            </a:r>
          </a:p>
        </p:txBody>
      </p:sp>
    </p:spTree>
    <p:extLst>
      <p:ext uri="{BB962C8B-B14F-4D97-AF65-F5344CB8AC3E}">
        <p14:creationId xmlns:p14="http://schemas.microsoft.com/office/powerpoint/2010/main" val="15985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381000"/>
            <a:ext cx="7543800" cy="1524000"/>
          </a:xfrm>
        </p:spPr>
        <p:txBody>
          <a:bodyPr/>
          <a:lstStyle/>
          <a:p>
            <a:pPr algn="ctr"/>
            <a:r>
              <a:rPr lang="en-US" sz="4800" dirty="0" err="1">
                <a:solidFill>
                  <a:schemeClr val="bg1"/>
                </a:solidFill>
              </a:rPr>
              <a:t>terima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kasih</a:t>
            </a:r>
            <a:endParaRPr lang="id-ID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3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592" y="188640"/>
            <a:ext cx="6781800" cy="1080120"/>
          </a:xfrm>
        </p:spPr>
        <p:txBody>
          <a:bodyPr/>
          <a:lstStyle/>
          <a:p>
            <a:pPr algn="ctr"/>
            <a:r>
              <a:rPr lang="id-ID" dirty="0">
                <a:solidFill>
                  <a:srgbClr val="002060"/>
                </a:solidFill>
              </a:rPr>
              <a:t>MASALAH ITU APA????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543800" cy="720080"/>
          </a:xfrm>
        </p:spPr>
        <p:txBody>
          <a:bodyPr/>
          <a:lstStyle/>
          <a:p>
            <a:r>
              <a:rPr lang="id-ID" b="1" dirty="0"/>
              <a:t>KAMUS BAHASA INDONESIA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20072" y="1196752"/>
            <a:ext cx="3600400" cy="12961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002060"/>
                </a:solidFill>
              </a:rPr>
              <a:t>Sesuatu yang harus diselesaikan (dipecahkan); soal, persoalan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27584" y="2655962"/>
            <a:ext cx="7272808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923928" y="2564904"/>
            <a:ext cx="936104" cy="3600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rgbClr val="FFFF00"/>
                </a:solidFill>
              </a:rPr>
              <a:t>K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E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S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E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N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J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A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N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G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A</a:t>
            </a:r>
          </a:p>
          <a:p>
            <a:pPr algn="ctr"/>
            <a:r>
              <a:rPr lang="id-ID" b="1" dirty="0">
                <a:solidFill>
                  <a:srgbClr val="FFFF00"/>
                </a:solidFill>
              </a:rPr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34083" y="4041068"/>
            <a:ext cx="2736304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HARAPAN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6056" y="4005064"/>
            <a:ext cx="2736304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KENYATAAN</a:t>
            </a:r>
          </a:p>
        </p:txBody>
      </p:sp>
    </p:spTree>
    <p:extLst>
      <p:ext uri="{BB962C8B-B14F-4D97-AF65-F5344CB8AC3E}">
        <p14:creationId xmlns:p14="http://schemas.microsoft.com/office/powerpoint/2010/main" val="63811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0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8" grpId="0" animBg="1"/>
      <p:bldP spid="9" grpId="0" animBg="1"/>
      <p:bldP spid="9" grpId="1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592" y="476672"/>
            <a:ext cx="6781800" cy="1080120"/>
          </a:xfrm>
        </p:spPr>
        <p:txBody>
          <a:bodyPr/>
          <a:lstStyle/>
          <a:p>
            <a:pPr algn="ctr"/>
            <a:r>
              <a:rPr lang="id-ID" dirty="0">
                <a:solidFill>
                  <a:srgbClr val="002060"/>
                </a:solidFill>
              </a:rPr>
              <a:t>SOSIAL ITU APA????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23" y="2132856"/>
            <a:ext cx="7543800" cy="720080"/>
          </a:xfrm>
        </p:spPr>
        <p:txBody>
          <a:bodyPr/>
          <a:lstStyle/>
          <a:p>
            <a:r>
              <a:rPr lang="id-ID" b="1" dirty="0"/>
              <a:t>KAMUS BAHASA INDONESIA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34851" y="1844824"/>
            <a:ext cx="3600400" cy="12961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002060"/>
                </a:solidFill>
              </a:rPr>
              <a:t>Berkenaan dengan masyarakat (suka memperhatikan kepentingan umum, suka menolong dsb)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02568" y="3501008"/>
            <a:ext cx="6781800" cy="10801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>
                <a:solidFill>
                  <a:srgbClr val="0070C0"/>
                </a:solidFill>
              </a:rPr>
              <a:t>MANUSIA!!!!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27584" y="5157192"/>
            <a:ext cx="7543800" cy="72008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d-ID" sz="2000" b="1" dirty="0"/>
              <a:t>Masalah sosial merupakan suatu kondisi dimana masyarakat tidak mengiginkannya, yang ditimbulkan atau disebabkan oleh masyarakat itu sendiri, oleh karena adanya kontradiksi antara harapan dan kenyataan</a:t>
            </a:r>
          </a:p>
        </p:txBody>
      </p:sp>
    </p:spTree>
    <p:extLst>
      <p:ext uri="{BB962C8B-B14F-4D97-AF65-F5344CB8AC3E}">
        <p14:creationId xmlns:p14="http://schemas.microsoft.com/office/powerpoint/2010/main" val="316687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263" y="6305872"/>
            <a:ext cx="23533768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-13574016" y="6237312"/>
            <a:ext cx="151936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KONSEP MASALAH SOSIAL!!!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1901" y="764704"/>
            <a:ext cx="2639939" cy="720080"/>
          </a:xfrm>
        </p:spPr>
        <p:txBody>
          <a:bodyPr/>
          <a:lstStyle/>
          <a:p>
            <a:pPr marL="0" indent="0" algn="r">
              <a:buNone/>
            </a:pPr>
            <a:r>
              <a:rPr lang="id-ID" b="1" dirty="0"/>
              <a:t>Soerjono Soekanto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47864" y="476672"/>
            <a:ext cx="5496965" cy="187220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002060"/>
                </a:solidFill>
              </a:rPr>
              <a:t>Tidak ada kesesuaian yang terjadi diantara unsur-unsur kebudayaan masyarakat, dan ketidaksesuaian dapat mengancam kehidupan kelompok sosial (</a:t>
            </a:r>
            <a:r>
              <a:rPr lang="id-ID" sz="2000" i="1" dirty="0">
                <a:solidFill>
                  <a:srgbClr val="002060"/>
                </a:solidFill>
              </a:rPr>
              <a:t>social group)</a:t>
            </a:r>
          </a:p>
          <a:p>
            <a:pPr algn="ctr"/>
            <a:endParaRPr lang="id-ID" sz="2000" i="1" dirty="0">
              <a:solidFill>
                <a:srgbClr val="002060"/>
              </a:solidFill>
            </a:endParaRPr>
          </a:p>
          <a:p>
            <a:pPr algn="ctr"/>
            <a:r>
              <a:rPr lang="id-ID" sz="2000" b="1" dirty="0">
                <a:solidFill>
                  <a:srgbClr val="FF0000"/>
                </a:solidFill>
              </a:rPr>
              <a:t>(Tradisi dan Pola Kehidupan)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1901" y="2852936"/>
            <a:ext cx="2639939" cy="72008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id-ID" b="1" dirty="0"/>
              <a:t>Soetomo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47864" y="2564904"/>
            <a:ext cx="5496965" cy="158417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002060"/>
                </a:solidFill>
              </a:rPr>
              <a:t>Keadaan atau situasi di dalam masyarakat yang tidak diinginkan terjadi</a:t>
            </a:r>
          </a:p>
          <a:p>
            <a:pPr algn="ctr"/>
            <a:endParaRPr lang="id-ID" sz="2000" dirty="0">
              <a:solidFill>
                <a:srgbClr val="002060"/>
              </a:solidFill>
            </a:endParaRPr>
          </a:p>
          <a:p>
            <a:pPr algn="ctr"/>
            <a:r>
              <a:rPr lang="id-ID" sz="2000" b="1" dirty="0">
                <a:solidFill>
                  <a:srgbClr val="FF0000"/>
                </a:solidFill>
              </a:rPr>
              <a:t>(Perilaku Individu/Masyarakat Terhadap Lingkungan Sosial yang Teratur 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-612576" y="4797152"/>
            <a:ext cx="2639939" cy="72008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id-ID" b="1" dirty="0"/>
              <a:t>Lesli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027363" y="4293096"/>
            <a:ext cx="6876256" cy="179675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002060"/>
                </a:solidFill>
              </a:rPr>
              <a:t>Kondisi yang memiliki pengaruh signifikan terhadap sebagian besar masyarakat, konsekwensinya kondisi dimaksud tidak diinginkan. Oleh sebab itu, perlu adanya penanganan serius</a:t>
            </a:r>
          </a:p>
          <a:p>
            <a:pPr algn="ctr"/>
            <a:endParaRPr lang="id-ID" sz="2000" dirty="0">
              <a:solidFill>
                <a:srgbClr val="002060"/>
              </a:solidFill>
            </a:endParaRPr>
          </a:p>
          <a:p>
            <a:pPr algn="ctr"/>
            <a:r>
              <a:rPr lang="id-ID" sz="2000" b="1" dirty="0">
                <a:solidFill>
                  <a:srgbClr val="FF0000"/>
                </a:solidFill>
              </a:rPr>
              <a:t>(Perilaku Individu/Masyarakat Terhadap Lingkungan Sosial yang Teratur dan Penyelesaian)</a:t>
            </a:r>
          </a:p>
        </p:txBody>
      </p:sp>
    </p:spTree>
    <p:extLst>
      <p:ext uri="{BB962C8B-B14F-4D97-AF65-F5344CB8AC3E}">
        <p14:creationId xmlns:p14="http://schemas.microsoft.com/office/powerpoint/2010/main" val="324597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user\Documents\Bluetooth Folder\GambarPeta-maluk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4897"/>
            <a:ext cx="5435847" cy="639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4"/>
          <p:cNvSpPr/>
          <p:nvPr/>
        </p:nvSpPr>
        <p:spPr>
          <a:xfrm>
            <a:off x="252006" y="484742"/>
            <a:ext cx="5400114" cy="5778078"/>
          </a:xfrm>
          <a:custGeom>
            <a:avLst/>
            <a:gdLst>
              <a:gd name="connsiteX0" fmla="*/ 2273953 w 5400114"/>
              <a:gd name="connsiteY0" fmla="*/ 35097 h 5778078"/>
              <a:gd name="connsiteX1" fmla="*/ 2088758 w 5400114"/>
              <a:gd name="connsiteY1" fmla="*/ 373 h 5778078"/>
              <a:gd name="connsiteX2" fmla="*/ 1834115 w 5400114"/>
              <a:gd name="connsiteY2" fmla="*/ 58246 h 5778078"/>
              <a:gd name="connsiteX3" fmla="*/ 1475300 w 5400114"/>
              <a:gd name="connsiteY3" fmla="*/ 208717 h 5778078"/>
              <a:gd name="connsiteX4" fmla="*/ 1104910 w 5400114"/>
              <a:gd name="connsiteY4" fmla="*/ 336039 h 5778078"/>
              <a:gd name="connsiteX5" fmla="*/ 861842 w 5400114"/>
              <a:gd name="connsiteY5" fmla="*/ 567533 h 5778078"/>
              <a:gd name="connsiteX6" fmla="*/ 722946 w 5400114"/>
              <a:gd name="connsiteY6" fmla="*/ 880049 h 5778078"/>
              <a:gd name="connsiteX7" fmla="*/ 503027 w 5400114"/>
              <a:gd name="connsiteY7" fmla="*/ 1296738 h 5778078"/>
              <a:gd name="connsiteX8" fmla="*/ 503027 w 5400114"/>
              <a:gd name="connsiteY8" fmla="*/ 1597679 h 5778078"/>
              <a:gd name="connsiteX9" fmla="*/ 213659 w 5400114"/>
              <a:gd name="connsiteY9" fmla="*/ 1759725 h 5778078"/>
              <a:gd name="connsiteX10" fmla="*/ 5315 w 5400114"/>
              <a:gd name="connsiteY10" fmla="*/ 2130115 h 5778078"/>
              <a:gd name="connsiteX11" fmla="*/ 74763 w 5400114"/>
              <a:gd name="connsiteY11" fmla="*/ 2546803 h 5778078"/>
              <a:gd name="connsiteX12" fmla="*/ 213659 w 5400114"/>
              <a:gd name="connsiteY12" fmla="*/ 2870895 h 5778078"/>
              <a:gd name="connsiteX13" fmla="*/ 294682 w 5400114"/>
              <a:gd name="connsiteY13" fmla="*/ 3102388 h 5778078"/>
              <a:gd name="connsiteX14" fmla="*/ 329406 w 5400114"/>
              <a:gd name="connsiteY14" fmla="*/ 3345457 h 5778078"/>
              <a:gd name="connsiteX15" fmla="*/ 977589 w 5400114"/>
              <a:gd name="connsiteY15" fmla="*/ 3414905 h 5778078"/>
              <a:gd name="connsiteX16" fmla="*/ 1116485 w 5400114"/>
              <a:gd name="connsiteY16" fmla="*/ 3519077 h 5778078"/>
              <a:gd name="connsiteX17" fmla="*/ 711371 w 5400114"/>
              <a:gd name="connsiteY17" fmla="*/ 3519077 h 5778078"/>
              <a:gd name="connsiteX18" fmla="*/ 560900 w 5400114"/>
              <a:gd name="connsiteY18" fmla="*/ 3773720 h 5778078"/>
              <a:gd name="connsiteX19" fmla="*/ 769244 w 5400114"/>
              <a:gd name="connsiteY19" fmla="*/ 4259857 h 5778078"/>
              <a:gd name="connsiteX20" fmla="*/ 456728 w 5400114"/>
              <a:gd name="connsiteY20" fmla="*/ 4734419 h 5778078"/>
              <a:gd name="connsiteX21" fmla="*/ 792394 w 5400114"/>
              <a:gd name="connsiteY21" fmla="*/ 5208981 h 5778078"/>
              <a:gd name="connsiteX22" fmla="*/ 1058611 w 5400114"/>
              <a:gd name="connsiteY22" fmla="*/ 5290003 h 5778078"/>
              <a:gd name="connsiteX23" fmla="*/ 1394277 w 5400114"/>
              <a:gd name="connsiteY23" fmla="*/ 5290003 h 5778078"/>
              <a:gd name="connsiteX24" fmla="*/ 1625771 w 5400114"/>
              <a:gd name="connsiteY24" fmla="*/ 5290003 h 5778078"/>
              <a:gd name="connsiteX25" fmla="*/ 1834115 w 5400114"/>
              <a:gd name="connsiteY25" fmla="*/ 5463624 h 5778078"/>
              <a:gd name="connsiteX26" fmla="*/ 2343401 w 5400114"/>
              <a:gd name="connsiteY26" fmla="*/ 5764565 h 5778078"/>
              <a:gd name="connsiteX27" fmla="*/ 3026308 w 5400114"/>
              <a:gd name="connsiteY27" fmla="*/ 5729841 h 5778078"/>
              <a:gd name="connsiteX28" fmla="*/ 3790237 w 5400114"/>
              <a:gd name="connsiteY28" fmla="*/ 5706692 h 5778078"/>
              <a:gd name="connsiteX29" fmla="*/ 4403695 w 5400114"/>
              <a:gd name="connsiteY29" fmla="*/ 5509922 h 5778078"/>
              <a:gd name="connsiteX30" fmla="*/ 4542591 w 5400114"/>
              <a:gd name="connsiteY30" fmla="*/ 5058510 h 5778078"/>
              <a:gd name="connsiteX31" fmla="*/ 5190773 w 5400114"/>
              <a:gd name="connsiteY31" fmla="*/ 4942763 h 5778078"/>
              <a:gd name="connsiteX32" fmla="*/ 5364394 w 5400114"/>
              <a:gd name="connsiteY32" fmla="*/ 4514500 h 5778078"/>
              <a:gd name="connsiteX33" fmla="*/ 5399118 w 5400114"/>
              <a:gd name="connsiteY33" fmla="*/ 4259857 h 5778078"/>
              <a:gd name="connsiteX34" fmla="*/ 5375968 w 5400114"/>
              <a:gd name="connsiteY34" fmla="*/ 3982064 h 5778078"/>
              <a:gd name="connsiteX35" fmla="*/ 5237072 w 5400114"/>
              <a:gd name="connsiteY35" fmla="*/ 3738996 h 5778078"/>
              <a:gd name="connsiteX36" fmla="*/ 4704637 w 5400114"/>
              <a:gd name="connsiteY36" fmla="*/ 3681122 h 5778078"/>
              <a:gd name="connsiteX37" fmla="*/ 4172201 w 5400114"/>
              <a:gd name="connsiteY37" fmla="*/ 3472778 h 5778078"/>
              <a:gd name="connsiteX38" fmla="*/ 3905984 w 5400114"/>
              <a:gd name="connsiteY38" fmla="*/ 3113963 h 5778078"/>
              <a:gd name="connsiteX39" fmla="*/ 3489295 w 5400114"/>
              <a:gd name="connsiteY39" fmla="*/ 2708849 h 5778078"/>
              <a:gd name="connsiteX40" fmla="*/ 3211502 w 5400114"/>
              <a:gd name="connsiteY40" fmla="*/ 2431057 h 5778078"/>
              <a:gd name="connsiteX41" fmla="*/ 2690642 w 5400114"/>
              <a:gd name="connsiteY41" fmla="*/ 2315310 h 5778078"/>
              <a:gd name="connsiteX42" fmla="*/ 2378125 w 5400114"/>
              <a:gd name="connsiteY42" fmla="*/ 2164839 h 5778078"/>
              <a:gd name="connsiteX43" fmla="*/ 2528596 w 5400114"/>
              <a:gd name="connsiteY43" fmla="*/ 1736576 h 5778078"/>
              <a:gd name="connsiteX44" fmla="*/ 2632768 w 5400114"/>
              <a:gd name="connsiteY44" fmla="*/ 1493507 h 5778078"/>
              <a:gd name="connsiteX45" fmla="*/ 2771665 w 5400114"/>
              <a:gd name="connsiteY45" fmla="*/ 1285163 h 5778078"/>
              <a:gd name="connsiteX46" fmla="*/ 2655918 w 5400114"/>
              <a:gd name="connsiteY46" fmla="*/ 914773 h 5778078"/>
              <a:gd name="connsiteX47" fmla="*/ 3107330 w 5400114"/>
              <a:gd name="connsiteY47" fmla="*/ 613831 h 5778078"/>
              <a:gd name="connsiteX48" fmla="*/ 2435999 w 5400114"/>
              <a:gd name="connsiteY48" fmla="*/ 544383 h 5778078"/>
              <a:gd name="connsiteX49" fmla="*/ 2470723 w 5400114"/>
              <a:gd name="connsiteY49" fmla="*/ 347614 h 5778078"/>
              <a:gd name="connsiteX50" fmla="*/ 2690642 w 5400114"/>
              <a:gd name="connsiteY50" fmla="*/ 116120 h 5778078"/>
              <a:gd name="connsiteX51" fmla="*/ 2401275 w 5400114"/>
              <a:gd name="connsiteY51" fmla="*/ 69821 h 5778078"/>
              <a:gd name="connsiteX52" fmla="*/ 2273953 w 5400114"/>
              <a:gd name="connsiteY52" fmla="*/ 35097 h 577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400114" h="5778078">
                <a:moveTo>
                  <a:pt x="2273953" y="35097"/>
                </a:moveTo>
                <a:cubicBezTo>
                  <a:pt x="2221867" y="23522"/>
                  <a:pt x="2162064" y="-3485"/>
                  <a:pt x="2088758" y="373"/>
                </a:cubicBezTo>
                <a:cubicBezTo>
                  <a:pt x="2015452" y="4231"/>
                  <a:pt x="1936358" y="23522"/>
                  <a:pt x="1834115" y="58246"/>
                </a:cubicBezTo>
                <a:cubicBezTo>
                  <a:pt x="1731872" y="92970"/>
                  <a:pt x="1596834" y="162418"/>
                  <a:pt x="1475300" y="208717"/>
                </a:cubicBezTo>
                <a:cubicBezTo>
                  <a:pt x="1353766" y="255016"/>
                  <a:pt x="1207153" y="276236"/>
                  <a:pt x="1104910" y="336039"/>
                </a:cubicBezTo>
                <a:cubicBezTo>
                  <a:pt x="1002667" y="395842"/>
                  <a:pt x="925503" y="476865"/>
                  <a:pt x="861842" y="567533"/>
                </a:cubicBezTo>
                <a:cubicBezTo>
                  <a:pt x="798181" y="658201"/>
                  <a:pt x="782748" y="758515"/>
                  <a:pt x="722946" y="880049"/>
                </a:cubicBezTo>
                <a:cubicBezTo>
                  <a:pt x="663144" y="1001583"/>
                  <a:pt x="539680" y="1177133"/>
                  <a:pt x="503027" y="1296738"/>
                </a:cubicBezTo>
                <a:cubicBezTo>
                  <a:pt x="466374" y="1416343"/>
                  <a:pt x="551255" y="1520514"/>
                  <a:pt x="503027" y="1597679"/>
                </a:cubicBezTo>
                <a:cubicBezTo>
                  <a:pt x="454799" y="1674844"/>
                  <a:pt x="296611" y="1670986"/>
                  <a:pt x="213659" y="1759725"/>
                </a:cubicBezTo>
                <a:cubicBezTo>
                  <a:pt x="130707" y="1848464"/>
                  <a:pt x="28464" y="1998935"/>
                  <a:pt x="5315" y="2130115"/>
                </a:cubicBezTo>
                <a:cubicBezTo>
                  <a:pt x="-17834" y="2261295"/>
                  <a:pt x="40039" y="2423340"/>
                  <a:pt x="74763" y="2546803"/>
                </a:cubicBezTo>
                <a:cubicBezTo>
                  <a:pt x="109487" y="2670266"/>
                  <a:pt x="177006" y="2778298"/>
                  <a:pt x="213659" y="2870895"/>
                </a:cubicBezTo>
                <a:cubicBezTo>
                  <a:pt x="250312" y="2963492"/>
                  <a:pt x="275391" y="3023294"/>
                  <a:pt x="294682" y="3102388"/>
                </a:cubicBezTo>
                <a:cubicBezTo>
                  <a:pt x="313973" y="3181482"/>
                  <a:pt x="215588" y="3293371"/>
                  <a:pt x="329406" y="3345457"/>
                </a:cubicBezTo>
                <a:cubicBezTo>
                  <a:pt x="443224" y="3397543"/>
                  <a:pt x="846409" y="3385968"/>
                  <a:pt x="977589" y="3414905"/>
                </a:cubicBezTo>
                <a:cubicBezTo>
                  <a:pt x="1108769" y="3443842"/>
                  <a:pt x="1160855" y="3501715"/>
                  <a:pt x="1116485" y="3519077"/>
                </a:cubicBezTo>
                <a:cubicBezTo>
                  <a:pt x="1072115" y="3536439"/>
                  <a:pt x="803968" y="3476637"/>
                  <a:pt x="711371" y="3519077"/>
                </a:cubicBezTo>
                <a:cubicBezTo>
                  <a:pt x="618774" y="3561517"/>
                  <a:pt x="551254" y="3650257"/>
                  <a:pt x="560900" y="3773720"/>
                </a:cubicBezTo>
                <a:cubicBezTo>
                  <a:pt x="570546" y="3897183"/>
                  <a:pt x="786606" y="4099740"/>
                  <a:pt x="769244" y="4259857"/>
                </a:cubicBezTo>
                <a:cubicBezTo>
                  <a:pt x="751882" y="4419974"/>
                  <a:pt x="452870" y="4576232"/>
                  <a:pt x="456728" y="4734419"/>
                </a:cubicBezTo>
                <a:cubicBezTo>
                  <a:pt x="460586" y="4892606"/>
                  <a:pt x="692080" y="5116384"/>
                  <a:pt x="792394" y="5208981"/>
                </a:cubicBezTo>
                <a:cubicBezTo>
                  <a:pt x="892708" y="5301578"/>
                  <a:pt x="958297" y="5276499"/>
                  <a:pt x="1058611" y="5290003"/>
                </a:cubicBezTo>
                <a:cubicBezTo>
                  <a:pt x="1158925" y="5303507"/>
                  <a:pt x="1394277" y="5290003"/>
                  <a:pt x="1394277" y="5290003"/>
                </a:cubicBezTo>
                <a:cubicBezTo>
                  <a:pt x="1488804" y="5290003"/>
                  <a:pt x="1552465" y="5261066"/>
                  <a:pt x="1625771" y="5290003"/>
                </a:cubicBezTo>
                <a:cubicBezTo>
                  <a:pt x="1699077" y="5318940"/>
                  <a:pt x="1714510" y="5384530"/>
                  <a:pt x="1834115" y="5463624"/>
                </a:cubicBezTo>
                <a:cubicBezTo>
                  <a:pt x="1953720" y="5542718"/>
                  <a:pt x="2144702" y="5720196"/>
                  <a:pt x="2343401" y="5764565"/>
                </a:cubicBezTo>
                <a:cubicBezTo>
                  <a:pt x="2542100" y="5808934"/>
                  <a:pt x="3026308" y="5729841"/>
                  <a:pt x="3026308" y="5729841"/>
                </a:cubicBezTo>
                <a:lnTo>
                  <a:pt x="3790237" y="5706692"/>
                </a:lnTo>
                <a:cubicBezTo>
                  <a:pt x="4019801" y="5670039"/>
                  <a:pt x="4278303" y="5617952"/>
                  <a:pt x="4403695" y="5509922"/>
                </a:cubicBezTo>
                <a:cubicBezTo>
                  <a:pt x="4529087" y="5401892"/>
                  <a:pt x="4411411" y="5153037"/>
                  <a:pt x="4542591" y="5058510"/>
                </a:cubicBezTo>
                <a:cubicBezTo>
                  <a:pt x="4673771" y="4963984"/>
                  <a:pt x="5053806" y="5033431"/>
                  <a:pt x="5190773" y="4942763"/>
                </a:cubicBezTo>
                <a:cubicBezTo>
                  <a:pt x="5327740" y="4852095"/>
                  <a:pt x="5329670" y="4628318"/>
                  <a:pt x="5364394" y="4514500"/>
                </a:cubicBezTo>
                <a:cubicBezTo>
                  <a:pt x="5399118" y="4400682"/>
                  <a:pt x="5397189" y="4348596"/>
                  <a:pt x="5399118" y="4259857"/>
                </a:cubicBezTo>
                <a:cubicBezTo>
                  <a:pt x="5401047" y="4171118"/>
                  <a:pt x="5402976" y="4068874"/>
                  <a:pt x="5375968" y="3982064"/>
                </a:cubicBezTo>
                <a:cubicBezTo>
                  <a:pt x="5348960" y="3895254"/>
                  <a:pt x="5348961" y="3789153"/>
                  <a:pt x="5237072" y="3738996"/>
                </a:cubicBezTo>
                <a:cubicBezTo>
                  <a:pt x="5125184" y="3688839"/>
                  <a:pt x="4882115" y="3725492"/>
                  <a:pt x="4704637" y="3681122"/>
                </a:cubicBezTo>
                <a:cubicBezTo>
                  <a:pt x="4527159" y="3636752"/>
                  <a:pt x="4305310" y="3567304"/>
                  <a:pt x="4172201" y="3472778"/>
                </a:cubicBezTo>
                <a:cubicBezTo>
                  <a:pt x="4039092" y="3378252"/>
                  <a:pt x="4019802" y="3241284"/>
                  <a:pt x="3905984" y="3113963"/>
                </a:cubicBezTo>
                <a:cubicBezTo>
                  <a:pt x="3792166" y="2986642"/>
                  <a:pt x="3605042" y="2822667"/>
                  <a:pt x="3489295" y="2708849"/>
                </a:cubicBezTo>
                <a:cubicBezTo>
                  <a:pt x="3373548" y="2595031"/>
                  <a:pt x="3344611" y="2496647"/>
                  <a:pt x="3211502" y="2431057"/>
                </a:cubicBezTo>
                <a:cubicBezTo>
                  <a:pt x="3078393" y="2365467"/>
                  <a:pt x="2829538" y="2359680"/>
                  <a:pt x="2690642" y="2315310"/>
                </a:cubicBezTo>
                <a:cubicBezTo>
                  <a:pt x="2551746" y="2270940"/>
                  <a:pt x="2405133" y="2261295"/>
                  <a:pt x="2378125" y="2164839"/>
                </a:cubicBezTo>
                <a:cubicBezTo>
                  <a:pt x="2351117" y="2068383"/>
                  <a:pt x="2486156" y="1848465"/>
                  <a:pt x="2528596" y="1736576"/>
                </a:cubicBezTo>
                <a:cubicBezTo>
                  <a:pt x="2571036" y="1624687"/>
                  <a:pt x="2592256" y="1568743"/>
                  <a:pt x="2632768" y="1493507"/>
                </a:cubicBezTo>
                <a:cubicBezTo>
                  <a:pt x="2673280" y="1418271"/>
                  <a:pt x="2767807" y="1381618"/>
                  <a:pt x="2771665" y="1285163"/>
                </a:cubicBezTo>
                <a:cubicBezTo>
                  <a:pt x="2775523" y="1188708"/>
                  <a:pt x="2599974" y="1026662"/>
                  <a:pt x="2655918" y="914773"/>
                </a:cubicBezTo>
                <a:cubicBezTo>
                  <a:pt x="2711862" y="802884"/>
                  <a:pt x="3143983" y="675563"/>
                  <a:pt x="3107330" y="613831"/>
                </a:cubicBezTo>
                <a:cubicBezTo>
                  <a:pt x="3070677" y="552099"/>
                  <a:pt x="2542100" y="588753"/>
                  <a:pt x="2435999" y="544383"/>
                </a:cubicBezTo>
                <a:cubicBezTo>
                  <a:pt x="2329898" y="500014"/>
                  <a:pt x="2428282" y="418991"/>
                  <a:pt x="2470723" y="347614"/>
                </a:cubicBezTo>
                <a:cubicBezTo>
                  <a:pt x="2513164" y="276237"/>
                  <a:pt x="2702217" y="162419"/>
                  <a:pt x="2690642" y="116120"/>
                </a:cubicBezTo>
                <a:cubicBezTo>
                  <a:pt x="2679067" y="69821"/>
                  <a:pt x="2476510" y="85254"/>
                  <a:pt x="2401275" y="69821"/>
                </a:cubicBezTo>
                <a:cubicBezTo>
                  <a:pt x="2326040" y="54388"/>
                  <a:pt x="2326039" y="46672"/>
                  <a:pt x="2273953" y="35097"/>
                </a:cubicBezTo>
                <a:close/>
              </a:path>
            </a:pathLst>
          </a:cu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reeform 6"/>
          <p:cNvSpPr/>
          <p:nvPr/>
        </p:nvSpPr>
        <p:spPr>
          <a:xfrm>
            <a:off x="1043940" y="4274942"/>
            <a:ext cx="4579620" cy="495178"/>
          </a:xfrm>
          <a:custGeom>
            <a:avLst/>
            <a:gdLst>
              <a:gd name="connsiteX0" fmla="*/ 0 w 4579620"/>
              <a:gd name="connsiteY0" fmla="*/ 495178 h 495178"/>
              <a:gd name="connsiteX1" fmla="*/ 259080 w 4579620"/>
              <a:gd name="connsiteY1" fmla="*/ 426598 h 495178"/>
              <a:gd name="connsiteX2" fmla="*/ 464820 w 4579620"/>
              <a:gd name="connsiteY2" fmla="*/ 487558 h 495178"/>
              <a:gd name="connsiteX3" fmla="*/ 716280 w 4579620"/>
              <a:gd name="connsiteY3" fmla="*/ 457078 h 495178"/>
              <a:gd name="connsiteX4" fmla="*/ 944880 w 4579620"/>
              <a:gd name="connsiteY4" fmla="*/ 335158 h 495178"/>
              <a:gd name="connsiteX5" fmla="*/ 1287780 w 4579620"/>
              <a:gd name="connsiteY5" fmla="*/ 365638 h 495178"/>
              <a:gd name="connsiteX6" fmla="*/ 1851660 w 4579620"/>
              <a:gd name="connsiteY6" fmla="*/ 350398 h 495178"/>
              <a:gd name="connsiteX7" fmla="*/ 2087880 w 4579620"/>
              <a:gd name="connsiteY7" fmla="*/ 426598 h 495178"/>
              <a:gd name="connsiteX8" fmla="*/ 2651760 w 4579620"/>
              <a:gd name="connsiteY8" fmla="*/ 434218 h 495178"/>
              <a:gd name="connsiteX9" fmla="*/ 2926080 w 4579620"/>
              <a:gd name="connsiteY9" fmla="*/ 258958 h 495178"/>
              <a:gd name="connsiteX10" fmla="*/ 3048000 w 4579620"/>
              <a:gd name="connsiteY10" fmla="*/ 83698 h 495178"/>
              <a:gd name="connsiteX11" fmla="*/ 3268980 w 4579620"/>
              <a:gd name="connsiteY11" fmla="*/ 37978 h 495178"/>
              <a:gd name="connsiteX12" fmla="*/ 3550920 w 4579620"/>
              <a:gd name="connsiteY12" fmla="*/ 7498 h 495178"/>
              <a:gd name="connsiteX13" fmla="*/ 3870960 w 4579620"/>
              <a:gd name="connsiteY13" fmla="*/ 7498 h 495178"/>
              <a:gd name="connsiteX14" fmla="*/ 4000500 w 4579620"/>
              <a:gd name="connsiteY14" fmla="*/ 91318 h 495178"/>
              <a:gd name="connsiteX15" fmla="*/ 4152900 w 4579620"/>
              <a:gd name="connsiteY15" fmla="*/ 60838 h 495178"/>
              <a:gd name="connsiteX16" fmla="*/ 4396740 w 4579620"/>
              <a:gd name="connsiteY16" fmla="*/ 68458 h 495178"/>
              <a:gd name="connsiteX17" fmla="*/ 4579620 w 4579620"/>
              <a:gd name="connsiteY17" fmla="*/ 197998 h 495178"/>
              <a:gd name="connsiteX18" fmla="*/ 4579620 w 4579620"/>
              <a:gd name="connsiteY18" fmla="*/ 197998 h 495178"/>
              <a:gd name="connsiteX19" fmla="*/ 4579620 w 4579620"/>
              <a:gd name="connsiteY19" fmla="*/ 197998 h 49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79620" h="495178">
                <a:moveTo>
                  <a:pt x="0" y="495178"/>
                </a:moveTo>
                <a:cubicBezTo>
                  <a:pt x="90805" y="461523"/>
                  <a:pt x="181610" y="427868"/>
                  <a:pt x="259080" y="426598"/>
                </a:cubicBezTo>
                <a:cubicBezTo>
                  <a:pt x="336550" y="425328"/>
                  <a:pt x="388620" y="482478"/>
                  <a:pt x="464820" y="487558"/>
                </a:cubicBezTo>
                <a:cubicBezTo>
                  <a:pt x="541020" y="492638"/>
                  <a:pt x="636270" y="482478"/>
                  <a:pt x="716280" y="457078"/>
                </a:cubicBezTo>
                <a:cubicBezTo>
                  <a:pt x="796290" y="431678"/>
                  <a:pt x="849630" y="350398"/>
                  <a:pt x="944880" y="335158"/>
                </a:cubicBezTo>
                <a:cubicBezTo>
                  <a:pt x="1040130" y="319918"/>
                  <a:pt x="1136650" y="363098"/>
                  <a:pt x="1287780" y="365638"/>
                </a:cubicBezTo>
                <a:cubicBezTo>
                  <a:pt x="1438910" y="368178"/>
                  <a:pt x="1718310" y="340238"/>
                  <a:pt x="1851660" y="350398"/>
                </a:cubicBezTo>
                <a:cubicBezTo>
                  <a:pt x="1985010" y="360558"/>
                  <a:pt x="1954530" y="412628"/>
                  <a:pt x="2087880" y="426598"/>
                </a:cubicBezTo>
                <a:cubicBezTo>
                  <a:pt x="2221230" y="440568"/>
                  <a:pt x="2512060" y="462158"/>
                  <a:pt x="2651760" y="434218"/>
                </a:cubicBezTo>
                <a:cubicBezTo>
                  <a:pt x="2791460" y="406278"/>
                  <a:pt x="2860040" y="317378"/>
                  <a:pt x="2926080" y="258958"/>
                </a:cubicBezTo>
                <a:cubicBezTo>
                  <a:pt x="2992120" y="200538"/>
                  <a:pt x="2990850" y="120528"/>
                  <a:pt x="3048000" y="83698"/>
                </a:cubicBezTo>
                <a:cubicBezTo>
                  <a:pt x="3105150" y="46868"/>
                  <a:pt x="3185160" y="50678"/>
                  <a:pt x="3268980" y="37978"/>
                </a:cubicBezTo>
                <a:cubicBezTo>
                  <a:pt x="3352800" y="25278"/>
                  <a:pt x="3450590" y="12578"/>
                  <a:pt x="3550920" y="7498"/>
                </a:cubicBezTo>
                <a:cubicBezTo>
                  <a:pt x="3651250" y="2418"/>
                  <a:pt x="3796030" y="-6472"/>
                  <a:pt x="3870960" y="7498"/>
                </a:cubicBezTo>
                <a:cubicBezTo>
                  <a:pt x="3945890" y="21468"/>
                  <a:pt x="3953510" y="82428"/>
                  <a:pt x="4000500" y="91318"/>
                </a:cubicBezTo>
                <a:cubicBezTo>
                  <a:pt x="4047490" y="100208"/>
                  <a:pt x="4086860" y="64648"/>
                  <a:pt x="4152900" y="60838"/>
                </a:cubicBezTo>
                <a:cubicBezTo>
                  <a:pt x="4218940" y="57028"/>
                  <a:pt x="4325620" y="45598"/>
                  <a:pt x="4396740" y="68458"/>
                </a:cubicBezTo>
                <a:cubicBezTo>
                  <a:pt x="4467860" y="91318"/>
                  <a:pt x="4579620" y="197998"/>
                  <a:pt x="4579620" y="197998"/>
                </a:cubicBezTo>
                <a:lnTo>
                  <a:pt x="4579620" y="197998"/>
                </a:lnTo>
                <a:lnTo>
                  <a:pt x="4579620" y="197998"/>
                </a:lnTo>
              </a:path>
            </a:pathLst>
          </a:custGeom>
          <a:noFill/>
          <a:ln w="444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Freeform 7"/>
          <p:cNvSpPr/>
          <p:nvPr/>
        </p:nvSpPr>
        <p:spPr>
          <a:xfrm>
            <a:off x="487680" y="2735580"/>
            <a:ext cx="2194560" cy="617220"/>
          </a:xfrm>
          <a:custGeom>
            <a:avLst/>
            <a:gdLst>
              <a:gd name="connsiteX0" fmla="*/ 0 w 2194560"/>
              <a:gd name="connsiteY0" fmla="*/ 617220 h 617220"/>
              <a:gd name="connsiteX1" fmla="*/ 312420 w 2194560"/>
              <a:gd name="connsiteY1" fmla="*/ 419100 h 617220"/>
              <a:gd name="connsiteX2" fmla="*/ 784860 w 2194560"/>
              <a:gd name="connsiteY2" fmla="*/ 381000 h 617220"/>
              <a:gd name="connsiteX3" fmla="*/ 1287780 w 2194560"/>
              <a:gd name="connsiteY3" fmla="*/ 342900 h 617220"/>
              <a:gd name="connsiteX4" fmla="*/ 1531620 w 2194560"/>
              <a:gd name="connsiteY4" fmla="*/ 320040 h 617220"/>
              <a:gd name="connsiteX5" fmla="*/ 1569720 w 2194560"/>
              <a:gd name="connsiteY5" fmla="*/ 137160 h 617220"/>
              <a:gd name="connsiteX6" fmla="*/ 1584960 w 2194560"/>
              <a:gd name="connsiteY6" fmla="*/ 15240 h 617220"/>
              <a:gd name="connsiteX7" fmla="*/ 1844040 w 2194560"/>
              <a:gd name="connsiteY7" fmla="*/ 30480 h 617220"/>
              <a:gd name="connsiteX8" fmla="*/ 2194560 w 2194560"/>
              <a:gd name="connsiteY8" fmla="*/ 0 h 617220"/>
              <a:gd name="connsiteX9" fmla="*/ 2194560 w 2194560"/>
              <a:gd name="connsiteY9" fmla="*/ 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560" h="617220">
                <a:moveTo>
                  <a:pt x="0" y="617220"/>
                </a:moveTo>
                <a:cubicBezTo>
                  <a:pt x="90805" y="537845"/>
                  <a:pt x="181610" y="458470"/>
                  <a:pt x="312420" y="419100"/>
                </a:cubicBezTo>
                <a:cubicBezTo>
                  <a:pt x="443230" y="379730"/>
                  <a:pt x="784860" y="381000"/>
                  <a:pt x="784860" y="381000"/>
                </a:cubicBezTo>
                <a:lnTo>
                  <a:pt x="1287780" y="342900"/>
                </a:lnTo>
                <a:cubicBezTo>
                  <a:pt x="1412240" y="332740"/>
                  <a:pt x="1484630" y="354330"/>
                  <a:pt x="1531620" y="320040"/>
                </a:cubicBezTo>
                <a:cubicBezTo>
                  <a:pt x="1578610" y="285750"/>
                  <a:pt x="1560830" y="187960"/>
                  <a:pt x="1569720" y="137160"/>
                </a:cubicBezTo>
                <a:cubicBezTo>
                  <a:pt x="1578610" y="86360"/>
                  <a:pt x="1539240" y="33020"/>
                  <a:pt x="1584960" y="15240"/>
                </a:cubicBezTo>
                <a:cubicBezTo>
                  <a:pt x="1630680" y="-2540"/>
                  <a:pt x="1742440" y="33020"/>
                  <a:pt x="1844040" y="30480"/>
                </a:cubicBezTo>
                <a:cubicBezTo>
                  <a:pt x="1945640" y="27940"/>
                  <a:pt x="2194560" y="0"/>
                  <a:pt x="2194560" y="0"/>
                </a:cubicBezTo>
                <a:lnTo>
                  <a:pt x="2194560" y="0"/>
                </a:lnTo>
              </a:path>
            </a:pathLst>
          </a:custGeom>
          <a:noFill/>
          <a:ln w="44450">
            <a:solidFill>
              <a:srgbClr val="66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7" name="Picture 3" descr="C:\Users\user\Documents\Bluetooth Folder\3224939-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3632"/>
            <a:ext cx="2351200" cy="302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853286" y="3583557"/>
            <a:ext cx="2520280" cy="938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solidFill>
                  <a:srgbClr val="FFFF00"/>
                </a:solidFill>
              </a:rPr>
              <a:t>ANTROPOLOG BELANDA</a:t>
            </a:r>
          </a:p>
          <a:p>
            <a:pPr algn="ctr"/>
            <a:r>
              <a:rPr lang="id-ID" sz="1600" b="1" dirty="0"/>
              <a:t>Cornellis van Vollenhoven</a:t>
            </a:r>
          </a:p>
          <a:p>
            <a:pPr algn="ctr"/>
            <a:r>
              <a:rPr lang="id-ID" sz="1600" b="1" dirty="0"/>
              <a:t>(1874-1933) 58 Thn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53286" y="4941168"/>
            <a:ext cx="2520280" cy="9389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solidFill>
                  <a:srgbClr val="FFFF00"/>
                </a:solidFill>
              </a:rPr>
              <a:t>3 WILAYAH BUDAYA</a:t>
            </a:r>
          </a:p>
          <a:p>
            <a:pPr algn="ctr"/>
            <a:r>
              <a:rPr lang="id-ID" sz="1400" b="1" dirty="0">
                <a:solidFill>
                  <a:srgbClr val="FFFF00"/>
                </a:solidFill>
              </a:rPr>
              <a:t>(</a:t>
            </a:r>
            <a:r>
              <a:rPr lang="id-ID" sz="1400" b="1" i="1" dirty="0">
                <a:solidFill>
                  <a:srgbClr val="FFFF00"/>
                </a:solidFill>
              </a:rPr>
              <a:t>culture area)</a:t>
            </a:r>
            <a:endParaRPr lang="id-ID" sz="1600" b="1" dirty="0"/>
          </a:p>
        </p:txBody>
      </p:sp>
    </p:spTree>
    <p:extLst>
      <p:ext uri="{BB962C8B-B14F-4D97-AF65-F5344CB8AC3E}">
        <p14:creationId xmlns:p14="http://schemas.microsoft.com/office/powerpoint/2010/main" val="293673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159024"/>
          </a:xfrm>
        </p:spPr>
        <p:txBody>
          <a:bodyPr>
            <a:normAutofit/>
          </a:bodyPr>
          <a:lstStyle/>
          <a:p>
            <a:r>
              <a:rPr lang="id-ID" b="1" dirty="0"/>
              <a:t>MASALAH DAN MANUSIA </a:t>
            </a:r>
          </a:p>
          <a:p>
            <a:pPr marL="0" indent="0">
              <a:buNone/>
            </a:pPr>
            <a:r>
              <a:rPr lang="id-ID" b="1" dirty="0"/>
              <a:t>    (Tidak Dapat Dilepaspisahkan)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611561" y="2088221"/>
            <a:ext cx="8208911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1547664" y="2832822"/>
            <a:ext cx="2952328" cy="20882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rgbClr val="002060"/>
                </a:solidFill>
              </a:rPr>
              <a:t>KEMAMPUAN MEMENUHI KEBUTUHAN PRIBADI</a:t>
            </a:r>
          </a:p>
        </p:txBody>
      </p:sp>
      <p:sp>
        <p:nvSpPr>
          <p:cNvPr id="11" name="Oval 10"/>
          <p:cNvSpPr/>
          <p:nvPr/>
        </p:nvSpPr>
        <p:spPr>
          <a:xfrm>
            <a:off x="5076056" y="2794846"/>
            <a:ext cx="2952328" cy="20882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rgbClr val="002060"/>
                </a:solidFill>
              </a:rPr>
              <a:t>KEMAMPUAN BERSAMA MASYARAKAT SECARA KOLEKTIF</a:t>
            </a:r>
          </a:p>
        </p:txBody>
      </p:sp>
      <p:sp>
        <p:nvSpPr>
          <p:cNvPr id="9" name="Rectangle 8"/>
          <p:cNvSpPr/>
          <p:nvPr/>
        </p:nvSpPr>
        <p:spPr>
          <a:xfrm>
            <a:off x="870189" y="2060848"/>
            <a:ext cx="75814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HAL POKOK MENGATASI MASALAH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9625188" y="5874677"/>
            <a:ext cx="23533768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-13574016" y="6237312"/>
            <a:ext cx="151936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MASALAH SOSIAL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604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9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-250304"/>
            <a:ext cx="7543800" cy="2383160"/>
          </a:xfrm>
        </p:spPr>
        <p:txBody>
          <a:bodyPr/>
          <a:lstStyle/>
          <a:p>
            <a:r>
              <a:rPr lang="id-ID" dirty="0"/>
              <a:t>MASALAH PERSONAL (</a:t>
            </a:r>
            <a:r>
              <a:rPr lang="id-ID" i="1" dirty="0"/>
              <a:t>personal problem</a:t>
            </a:r>
            <a:r>
              <a:rPr lang="id-ID" dirty="0"/>
              <a:t>)</a:t>
            </a:r>
          </a:p>
          <a:p>
            <a:endParaRPr lang="id-ID" dirty="0"/>
          </a:p>
        </p:txBody>
      </p:sp>
      <p:pic>
        <p:nvPicPr>
          <p:cNvPr id="1026" name="Picture 2" descr="C:\Users\user\Documents\Bluetooth Folder\200px-C_wright_mills_all_rights_reserve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80" y="476672"/>
            <a:ext cx="19050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333628" y="3284984"/>
            <a:ext cx="3278932" cy="15478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sz="2000" dirty="0"/>
              <a:t>Sosiolog Amerika</a:t>
            </a:r>
          </a:p>
          <a:p>
            <a:pPr marL="0" indent="0" algn="ctr">
              <a:buNone/>
            </a:pPr>
            <a:r>
              <a:rPr lang="id-ID" sz="2000" dirty="0"/>
              <a:t>Charles Wright Mills</a:t>
            </a:r>
          </a:p>
          <a:p>
            <a:pPr marL="0" indent="0" algn="ctr">
              <a:buNone/>
            </a:pPr>
            <a:r>
              <a:rPr lang="id-ID" sz="2000" dirty="0"/>
              <a:t>(1916-1962)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844824"/>
            <a:ext cx="6174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>
                <a:solidFill>
                  <a:srgbClr val="00B050"/>
                </a:solidFill>
              </a:rPr>
              <a:t>Masalah personal (</a:t>
            </a:r>
            <a:r>
              <a:rPr lang="id-ID" sz="3200" i="1" dirty="0">
                <a:solidFill>
                  <a:srgbClr val="00B050"/>
                </a:solidFill>
              </a:rPr>
              <a:t>personal problems</a:t>
            </a:r>
            <a:r>
              <a:rPr lang="id-ID" sz="3200" dirty="0">
                <a:solidFill>
                  <a:srgbClr val="00B050"/>
                </a:solidFill>
              </a:rPr>
              <a:t>) adalah suatu kondisi yang menghambat seorang individu sehingga terganggu atau bahkan tidak dapat menjalankan peranannya dengan baik. </a:t>
            </a:r>
          </a:p>
        </p:txBody>
      </p:sp>
      <p:sp>
        <p:nvSpPr>
          <p:cNvPr id="7" name="Rectangle 6"/>
          <p:cNvSpPr/>
          <p:nvPr/>
        </p:nvSpPr>
        <p:spPr>
          <a:xfrm>
            <a:off x="-9625188" y="5874677"/>
            <a:ext cx="23533768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-13574016" y="6237312"/>
            <a:ext cx="151936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MASALAH SOSIAL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94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-250304"/>
            <a:ext cx="7543800" cy="2383160"/>
          </a:xfrm>
        </p:spPr>
        <p:txBody>
          <a:bodyPr/>
          <a:lstStyle/>
          <a:p>
            <a:r>
              <a:rPr lang="id-ID" dirty="0"/>
              <a:t>KERESAHAN UMUM (</a:t>
            </a:r>
            <a:r>
              <a:rPr lang="id-ID" i="1" dirty="0"/>
              <a:t>public issues</a:t>
            </a:r>
            <a:r>
              <a:rPr lang="id-ID" dirty="0"/>
              <a:t>)</a:t>
            </a:r>
          </a:p>
          <a:p>
            <a:endParaRPr lang="id-ID" dirty="0"/>
          </a:p>
        </p:txBody>
      </p:sp>
      <p:pic>
        <p:nvPicPr>
          <p:cNvPr id="1026" name="Picture 2" descr="C:\Users\user\Documents\Bluetooth Folder\200px-C_wright_mills_all_rights_reserve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80" y="476672"/>
            <a:ext cx="19050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992917"/>
            <a:ext cx="6120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dirty="0"/>
              <a:t>Jika suatu masalah tidak hanya mengancam atau meresahkan individu dan keluarganya, melainkan lebih luas lagi, yaitu yang menyangkut jumlah keluarga-keluarga atau kelompok-kelompok yang lebih banyak.</a:t>
            </a:r>
            <a:endParaRPr lang="id-ID" sz="36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9625188" y="5874677"/>
            <a:ext cx="23533768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-14942168" y="6237312"/>
            <a:ext cx="151936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MASALAH SOSIAL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4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625188" y="5874677"/>
            <a:ext cx="23533768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-13574016" y="6237312"/>
            <a:ext cx="151936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MASALAH SOSIAL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284455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dirty="0">
                <a:solidFill>
                  <a:srgbClr val="002060"/>
                </a:solidFill>
              </a:rPr>
              <a:t>Butir-Butir Penting yang Perlu diketahui dari Masalah Sosial: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3568" y="1388969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id-ID" sz="3600" dirty="0">
                <a:solidFill>
                  <a:srgbClr val="C00000"/>
                </a:solidFill>
              </a:rPr>
              <a:t>1. Suatu Kondisi yang  Dinyatakan </a:t>
            </a:r>
            <a:r>
              <a:rPr lang="id-ID" sz="3600" dirty="0">
                <a:solidFill>
                  <a:srgbClr val="7030A0"/>
                </a:solidFill>
              </a:rPr>
              <a:t>(pembicaraan umum/media masa dan medsos.</a:t>
            </a:r>
          </a:p>
          <a:p>
            <a:pPr marL="457200" indent="-457200"/>
            <a:r>
              <a:rPr lang="id-ID" sz="3600" dirty="0">
                <a:solidFill>
                  <a:srgbClr val="C00000"/>
                </a:solidFill>
              </a:rPr>
              <a:t>2. Tidak Sesuai dengan Nilai-Nilai </a:t>
            </a:r>
            <a:r>
              <a:rPr lang="id-ID" sz="3600" dirty="0">
                <a:solidFill>
                  <a:srgbClr val="7030A0"/>
                </a:solidFill>
              </a:rPr>
              <a:t>(gagasan untuk menilai salah dan benar)</a:t>
            </a:r>
          </a:p>
          <a:p>
            <a:pPr marL="457200" indent="-457200"/>
            <a:r>
              <a:rPr lang="id-ID" sz="3600" dirty="0">
                <a:solidFill>
                  <a:srgbClr val="C00000"/>
                </a:solidFill>
              </a:rPr>
              <a:t>3. Sebagian Berarti Bagi Warga </a:t>
            </a:r>
            <a:r>
              <a:rPr lang="id-ID" sz="3600" dirty="0">
                <a:solidFill>
                  <a:srgbClr val="7030A0"/>
                </a:solidFill>
              </a:rPr>
              <a:t>(Anggapan bahwa masalah menjadi penting untuk diperhatikan)</a:t>
            </a:r>
          </a:p>
        </p:txBody>
      </p:sp>
    </p:spTree>
    <p:extLst>
      <p:ext uri="{BB962C8B-B14F-4D97-AF65-F5344CB8AC3E}">
        <p14:creationId xmlns:p14="http://schemas.microsoft.com/office/powerpoint/2010/main" val="73214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992</TotalTime>
  <Words>528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Adobe Caslon Pro Bold</vt:lpstr>
      <vt:lpstr>Arial</vt:lpstr>
      <vt:lpstr>Arial Rounded MT Bold</vt:lpstr>
      <vt:lpstr>Impact</vt:lpstr>
      <vt:lpstr>Times New Roman</vt:lpstr>
      <vt:lpstr>NewsPrint</vt:lpstr>
      <vt:lpstr>MASALAH-MASALAH  SOSIAL BUDAYA DI MALUKU</vt:lpstr>
      <vt:lpstr>MASALAH ITU APA????</vt:lpstr>
      <vt:lpstr>SOSIAL ITU APA????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KLASIFIKASI MASALAH-MASALAH SOSIAL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MASALAH-MASALAH  SOSIAL BUDAYA DI MALUKU</dc:title>
  <dc:creator>user</dc:creator>
  <cp:lastModifiedBy>Admin</cp:lastModifiedBy>
  <cp:revision>89</cp:revision>
  <dcterms:created xsi:type="dcterms:W3CDTF">2019-07-22T15:11:44Z</dcterms:created>
  <dcterms:modified xsi:type="dcterms:W3CDTF">2019-09-23T01:12:50Z</dcterms:modified>
</cp:coreProperties>
</file>