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sldIdLst>
    <p:sldId id="270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52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92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012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5982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514363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75085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1451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12126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37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87DA83-5663-4C9C-B9AA-0B40A3DAFF81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3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6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50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7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071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82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3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59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9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945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9D7819-CC1C-4CBB-B654-E5E35410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PENGANTAR ANTROPOLOGI</a:t>
            </a:r>
            <a:endParaRPr lang="en-ID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8B11A0-7F42-4CAE-8185-7F749DD8E807}"/>
              </a:ext>
            </a:extLst>
          </p:cNvPr>
          <p:cNvSpPr txBox="1">
            <a:spLocks/>
          </p:cNvSpPr>
          <p:nvPr/>
        </p:nvSpPr>
        <p:spPr>
          <a:xfrm>
            <a:off x="2051012" y="3429000"/>
            <a:ext cx="9791700" cy="1347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PERTEMUAN II</a:t>
            </a:r>
            <a:endParaRPr lang="en-ID" sz="8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2619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32CAC18-C10D-4E90-A41E-0B94F483AB3A}"/>
              </a:ext>
            </a:extLst>
          </p:cNvPr>
          <p:cNvSpPr txBox="1">
            <a:spLocks/>
          </p:cNvSpPr>
          <p:nvPr/>
        </p:nvSpPr>
        <p:spPr>
          <a:xfrm>
            <a:off x="76200" y="1962150"/>
            <a:ext cx="12192000" cy="4629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60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i="1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Generalizing approach/</a:t>
            </a:r>
            <a:r>
              <a:rPr lang="en-US" sz="2600" i="1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antropologi</a:t>
            </a:r>
            <a:r>
              <a:rPr lang="en-US" sz="2600" i="1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sosial</a:t>
            </a:r>
            <a:r>
              <a:rPr lang="en-US" sz="2600" i="1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mencari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asas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persamaan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beragam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masyarakat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dari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kelompok-kelompok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muka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bumi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</a:t>
            </a:r>
            <a:endParaRPr lang="en-US" sz="2600" i="1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endParaRPr lang="en-US" sz="260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Terdiri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dari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dua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golongan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:</a:t>
            </a:r>
          </a:p>
          <a:p>
            <a:pPr marL="361950" indent="-361950">
              <a:tabLst>
                <a:tab pos="457200" algn="l"/>
              </a:tabLst>
            </a:pP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	</a:t>
            </a:r>
            <a:r>
              <a:rPr lang="en-US" sz="2600" dirty="0" err="1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Pertama</a:t>
            </a:r>
            <a:r>
              <a:rPr lang="en-US" sz="2600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menuju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arah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penelitian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mendalam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bulat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dari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sejumlah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masyarakat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kebudayaan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terbatas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(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tiga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sampai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paling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banyak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lima)</a:t>
            </a:r>
          </a:p>
          <a:p>
            <a:pPr>
              <a:tabLst>
                <a:tab pos="457200" algn="l"/>
              </a:tabLst>
            </a:pP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	</a:t>
            </a:r>
          </a:p>
          <a:p>
            <a:pPr marL="361950">
              <a:tabLst>
                <a:tab pos="457200" algn="l"/>
              </a:tabLst>
            </a:pPr>
            <a:r>
              <a:rPr lang="en-US" sz="2600" dirty="0" err="1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Kedua</a:t>
            </a:r>
            <a:r>
              <a:rPr lang="en-US" sz="2600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menuju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arah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perbandingan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merata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sejumlah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unsur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terbatas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dalam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sebanyak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mungkin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jumlah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masyarakat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(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dua-tiga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ratus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atau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lebih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Sehingga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asas-asas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masyarakat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kebudayaan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dicapai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melalui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sifat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keragaman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diversivitasnya</a:t>
            </a:r>
            <a:endParaRPr lang="en-US" sz="2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3D7F1B-B3E5-4031-91AB-903D3443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Generalizing approach</a:t>
            </a:r>
            <a:endParaRPr lang="en-ID" i="1" dirty="0"/>
          </a:p>
        </p:txBody>
      </p:sp>
    </p:spTree>
    <p:extLst>
      <p:ext uri="{BB962C8B-B14F-4D97-AF65-F5344CB8AC3E}">
        <p14:creationId xmlns:p14="http://schemas.microsoft.com/office/powerpoint/2010/main" val="185985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120A2-B506-45EC-AD1F-051B456D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PEMBELAJARAN BERBASIS WEB</a:t>
            </a:r>
            <a:endParaRPr lang="en-ID" dirty="0">
              <a:latin typeface="Arial Rounded MT Bold" panose="020F07040305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593756-F378-4915-9A66-743F6EAFA8CE}"/>
              </a:ext>
            </a:extLst>
          </p:cNvPr>
          <p:cNvSpPr/>
          <p:nvPr/>
        </p:nvSpPr>
        <p:spPr>
          <a:xfrm>
            <a:off x="5167061" y="3429000"/>
            <a:ext cx="4868816" cy="20162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rgbClr val="002060"/>
                </a:solidFill>
              </a:rPr>
              <a:t>Pembelajaran dengan memanfaatkan Internet sebagai media.</a:t>
            </a:r>
          </a:p>
          <a:p>
            <a:pPr algn="ctr"/>
            <a:endParaRPr lang="sv-SE" b="1" dirty="0">
              <a:solidFill>
                <a:srgbClr val="002060"/>
              </a:solidFill>
            </a:endParaRPr>
          </a:p>
          <a:p>
            <a:pPr algn="ctr"/>
            <a:r>
              <a:rPr lang="sv-SE" b="1" dirty="0">
                <a:solidFill>
                  <a:srgbClr val="C00000"/>
                </a:solidFill>
              </a:rPr>
              <a:t>Tidak terbatas ruang dan waktu dalam melakukan proses pembelajaran </a:t>
            </a:r>
            <a:r>
              <a:rPr lang="sv-SE" b="1" dirty="0">
                <a:solidFill>
                  <a:srgbClr val="660066"/>
                </a:solidFill>
              </a:rPr>
              <a:t>(dosen/mahasiswa), </a:t>
            </a:r>
            <a:r>
              <a:rPr lang="sv-SE" b="1" dirty="0">
                <a:solidFill>
                  <a:srgbClr val="C00000"/>
                </a:solidFill>
              </a:rPr>
              <a:t>sehingga tidak rumit membangun suasana belajar.</a:t>
            </a:r>
            <a:endParaRPr lang="en-ID" b="1" dirty="0">
              <a:solidFill>
                <a:srgbClr val="C00000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48533FC-96B0-4BD5-A5E6-3DBCCDA7FE3D}"/>
              </a:ext>
            </a:extLst>
          </p:cNvPr>
          <p:cNvSpPr/>
          <p:nvPr/>
        </p:nvSpPr>
        <p:spPr>
          <a:xfrm>
            <a:off x="4207024" y="3969060"/>
            <a:ext cx="792088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890FC0D-3C18-4A57-A863-51FE092E354E}"/>
              </a:ext>
            </a:extLst>
          </p:cNvPr>
          <p:cNvSpPr/>
          <p:nvPr/>
        </p:nvSpPr>
        <p:spPr>
          <a:xfrm>
            <a:off x="1426440" y="3609020"/>
            <a:ext cx="2880320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Web-Based Education (WBE)/e-learning (electronic learning)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64846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World In 2050">
            <a:hlinkClick r:id="" action="ppaction://media"/>
            <a:extLst>
              <a:ext uri="{FF2B5EF4-FFF2-40B4-BE49-F238E27FC236}">
                <a16:creationId xmlns:a16="http://schemas.microsoft.com/office/drawing/2014/main" id="{01478DF7-3B1E-4574-8579-57EF88DEFF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321" y="27822"/>
            <a:ext cx="11113135" cy="6251483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53ADA4-8D6C-4072-B348-16EBDDC0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221" y="6087228"/>
            <a:ext cx="9613861" cy="108093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World in 2050</a:t>
            </a:r>
            <a:endParaRPr lang="en-ID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96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53ADA4-8D6C-4072-B348-16EBDDC0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171" y="6030078"/>
            <a:ext cx="9613861" cy="108093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Google Classroom</a:t>
            </a:r>
            <a:endParaRPr lang="en-ID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EF4EC-8F88-4C7C-979B-FEA58E278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B67A4-7988-4843-8DBE-C24B3DEB0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79" y="60859"/>
            <a:ext cx="10934700" cy="614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3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9D7819-CC1C-4CBB-B654-E5E35410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8B11A0-7F42-4CAE-8185-7F749DD8E807}"/>
              </a:ext>
            </a:extLst>
          </p:cNvPr>
          <p:cNvSpPr txBox="1">
            <a:spLocks/>
          </p:cNvSpPr>
          <p:nvPr/>
        </p:nvSpPr>
        <p:spPr>
          <a:xfrm>
            <a:off x="2051012" y="3429000"/>
            <a:ext cx="9791700" cy="1347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PERTEMUAN III</a:t>
            </a:r>
            <a:endParaRPr lang="en-ID" sz="8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669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120A2-B506-45EC-AD1F-051B456D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FASE-FASE ANTROPOLOGI</a:t>
            </a:r>
            <a:endParaRPr lang="en-ID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1C4A06-5BEF-4F05-A1A4-BA79BCA5F70D}"/>
              </a:ext>
            </a:extLst>
          </p:cNvPr>
          <p:cNvSpPr/>
          <p:nvPr/>
        </p:nvSpPr>
        <p:spPr>
          <a:xfrm>
            <a:off x="280271" y="3020632"/>
            <a:ext cx="3243979" cy="28086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KUNJUNGAN BANGSA EROPA BARAT KE BENUA AFRIKA, ASIA, DAN AMERIKA (AKHIR ABAD 15 HINGGA AWAL 16)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Bernard MT Condensed" panose="02050806060905020404" pitchFamily="18" charset="0"/>
              </a:rPr>
              <a:t>FASE I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SEBELUM 1800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511018-E417-4365-BBC9-7FB0F81A6D10}"/>
              </a:ext>
            </a:extLst>
          </p:cNvPr>
          <p:cNvSpPr/>
          <p:nvPr/>
        </p:nvSpPr>
        <p:spPr>
          <a:xfrm>
            <a:off x="9810749" y="2348061"/>
            <a:ext cx="2100979" cy="108093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Rounded MT Bold" panose="020F0704030504030204" pitchFamily="34" charset="0"/>
              </a:rPr>
              <a:t>(</a:t>
            </a:r>
            <a:r>
              <a:rPr lang="en-US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etnografi</a:t>
            </a:r>
            <a:r>
              <a:rPr lang="en-US" dirty="0">
                <a:solidFill>
                  <a:srgbClr val="002060"/>
                </a:solidFill>
                <a:latin typeface="Arial Rounded MT Bold" panose="020F0704030504030204" pitchFamily="34" charset="0"/>
              </a:rPr>
              <a:t>)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Ethos =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bangsa</a:t>
            </a:r>
            <a:endParaRPr lang="en-ID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BF1C9E-A10F-40B0-90FE-F7FA19C24274}"/>
              </a:ext>
            </a:extLst>
          </p:cNvPr>
          <p:cNvSpPr txBox="1">
            <a:spLocks/>
          </p:cNvSpPr>
          <p:nvPr/>
        </p:nvSpPr>
        <p:spPr>
          <a:xfrm>
            <a:off x="4025028" y="2205145"/>
            <a:ext cx="5785721" cy="1630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Arial Rounded MT Bold" panose="020F0704030504030204" pitchFamily="34" charset="0"/>
              </a:rPr>
              <a:t>Terkumpul</a:t>
            </a:r>
            <a:r>
              <a:rPr lang="en-US" sz="2800" dirty="0"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</a:rPr>
              <a:t>buah</a:t>
            </a:r>
            <a:r>
              <a:rPr lang="en-US" sz="2800" dirty="0"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</a:rPr>
              <a:t>tangan</a:t>
            </a:r>
            <a:r>
              <a:rPr lang="en-US" sz="2800" dirty="0">
                <a:latin typeface="Arial Rounded MT Bold" panose="020F0704030504030204" pitchFamily="34" charset="0"/>
              </a:rPr>
              <a:t> (</a:t>
            </a:r>
            <a:r>
              <a:rPr lang="en-US" sz="2800" dirty="0" err="1">
                <a:latin typeface="Arial Rounded MT Bold" panose="020F0704030504030204" pitchFamily="34" charset="0"/>
              </a:rPr>
              <a:t>Musafir</a:t>
            </a:r>
            <a:r>
              <a:rPr lang="en-US" sz="2800" dirty="0">
                <a:latin typeface="Arial Rounded MT Bold" panose="020F0704030504030204" pitchFamily="34" charset="0"/>
              </a:rPr>
              <a:t>, </a:t>
            </a:r>
            <a:r>
              <a:rPr lang="en-US" sz="2800" dirty="0" err="1">
                <a:latin typeface="Arial Rounded MT Bold" panose="020F0704030504030204" pitchFamily="34" charset="0"/>
              </a:rPr>
              <a:t>pendeta</a:t>
            </a:r>
            <a:r>
              <a:rPr lang="en-US" sz="2800" dirty="0">
                <a:latin typeface="Arial Rounded MT Bold" panose="020F0704030504030204" pitchFamily="34" charset="0"/>
              </a:rPr>
              <a:t>, </a:t>
            </a:r>
            <a:r>
              <a:rPr lang="en-US" sz="2800" dirty="0" err="1">
                <a:latin typeface="Arial Rounded MT Bold" panose="020F0704030504030204" pitchFamily="34" charset="0"/>
              </a:rPr>
              <a:t>pegawai</a:t>
            </a:r>
            <a:r>
              <a:rPr lang="en-US" sz="2800" dirty="0"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</a:rPr>
              <a:t>pemerintah</a:t>
            </a:r>
            <a:r>
              <a:rPr lang="en-US" sz="2800" dirty="0"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</a:rPr>
              <a:t>jajahan</a:t>
            </a:r>
            <a:r>
              <a:rPr lang="en-US" sz="2800" dirty="0">
                <a:latin typeface="Arial Rounded MT Bold" panose="020F0704030504030204" pitchFamily="34" charset="0"/>
              </a:rPr>
              <a:t>, </a:t>
            </a:r>
            <a:r>
              <a:rPr lang="en-US" sz="2800" dirty="0" err="1">
                <a:latin typeface="Arial Rounded MT Bold" panose="020F0704030504030204" pitchFamily="34" charset="0"/>
              </a:rPr>
              <a:t>dll</a:t>
            </a:r>
            <a:r>
              <a:rPr lang="en-US" sz="2800" dirty="0">
                <a:latin typeface="Arial Rounded MT Bold" panose="020F0704030504030204" pitchFamily="34" charset="0"/>
              </a:rPr>
              <a:t>) </a:t>
            </a:r>
            <a:r>
              <a:rPr lang="en-US" sz="2800" dirty="0" err="1">
                <a:latin typeface="Arial Rounded MT Bold" panose="020F0704030504030204" pitchFamily="34" charset="0"/>
              </a:rPr>
              <a:t>melalui</a:t>
            </a:r>
            <a:r>
              <a:rPr lang="en-US" sz="2800" dirty="0"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</a:rPr>
              <a:t>bahan</a:t>
            </a:r>
            <a:r>
              <a:rPr lang="en-US" sz="2800" dirty="0"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</a:rPr>
              <a:t>deskripsi</a:t>
            </a:r>
            <a:r>
              <a:rPr lang="en-US" sz="2800" dirty="0">
                <a:latin typeface="Arial Rounded MT Bold" panose="020F070403050403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42933D-3B31-465E-98B2-86F4EBDABE16}"/>
              </a:ext>
            </a:extLst>
          </p:cNvPr>
          <p:cNvSpPr/>
          <p:nvPr/>
        </p:nvSpPr>
        <p:spPr>
          <a:xfrm>
            <a:off x="3886201" y="2128945"/>
            <a:ext cx="8139828" cy="1852505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2CAC18-C10D-4E90-A41E-0B94F483AB3A}"/>
              </a:ext>
            </a:extLst>
          </p:cNvPr>
          <p:cNvSpPr txBox="1">
            <a:spLocks/>
          </p:cNvSpPr>
          <p:nvPr/>
        </p:nvSpPr>
        <p:spPr>
          <a:xfrm>
            <a:off x="4025028" y="4276228"/>
            <a:ext cx="7595472" cy="2448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Bukan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sebenarnya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liar dan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keturunan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iblis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primitif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Masyarakat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masih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murni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&amp;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belum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mengenal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kejahatan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Ketertarika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pada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adat-istiadat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aneh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benda-benda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kebudayaan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dari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suku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bangsa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luar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Eropa</a:t>
            </a:r>
            <a:endParaRPr lang="en-US" sz="240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0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 tmFilter="0, 0; .2, .5; .8, .5; 1, 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6" grpId="0" animBg="1"/>
      <p:bldP spid="7" grpId="0"/>
      <p:bldP spid="8" grpId="0" animBg="1"/>
      <p:bldP spid="8" grpId="1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1C4A06-5BEF-4F05-A1A4-BA79BCA5F70D}"/>
              </a:ext>
            </a:extLst>
          </p:cNvPr>
          <p:cNvSpPr/>
          <p:nvPr/>
        </p:nvSpPr>
        <p:spPr>
          <a:xfrm>
            <a:off x="280271" y="2868232"/>
            <a:ext cx="3243979" cy="3084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MENEMUKAN TINGKATAN EVOLUSI BERFIKIR MASYARAKAT DI LUAR EROPA 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Bernard MT Condensed" panose="02050806060905020404" pitchFamily="18" charset="0"/>
              </a:rPr>
              <a:t>FASE II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KIRA-KIRA PERTENGAHAN ABAD 19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2CAC18-C10D-4E90-A41E-0B94F483AB3A}"/>
              </a:ext>
            </a:extLst>
          </p:cNvPr>
          <p:cNvSpPr txBox="1">
            <a:spLocks/>
          </p:cNvSpPr>
          <p:nvPr/>
        </p:nvSpPr>
        <p:spPr>
          <a:xfrm>
            <a:off x="4144807" y="1815116"/>
            <a:ext cx="7595472" cy="365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Tersusunnya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karangan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etnografi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tergambar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bahwa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terjadi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evolusi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yang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sangat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lambat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membutuhkan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beribu-ribu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tahun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mencapai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tingkat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tertinggi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Orang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Eropa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menganggap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kebudayaan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tertinggi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ada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Eropa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diluar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Eropa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tidak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Sekitar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tahun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1860,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klasifikasi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keberagaman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budaya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seluruh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dunia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dalam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tingkat-tingkat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evolusi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tertentu</a:t>
            </a:r>
            <a:r>
              <a:rPr lang="en-US" sz="24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3D7F1B-B3E5-4031-91AB-903D3443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E83ED4-6FB9-4A3D-B774-1E39C7F6EC45}"/>
              </a:ext>
            </a:extLst>
          </p:cNvPr>
          <p:cNvSpPr/>
          <p:nvPr/>
        </p:nvSpPr>
        <p:spPr>
          <a:xfrm>
            <a:off x="4591049" y="5564302"/>
            <a:ext cx="2100979" cy="108093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ANTROPOLOGI</a:t>
            </a:r>
            <a:endParaRPr lang="en-ID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76BD03-5A3B-4A0B-9315-CFDBE1BB5457}"/>
              </a:ext>
            </a:extLst>
          </p:cNvPr>
          <p:cNvSpPr/>
          <p:nvPr/>
        </p:nvSpPr>
        <p:spPr>
          <a:xfrm>
            <a:off x="4144807" y="5455369"/>
            <a:ext cx="7867650" cy="1288332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52750" algn="ctr"/>
            <a:r>
              <a:rPr lang="en-US" dirty="0"/>
              <a:t>DARI BAHASA YUNANI ANTROPOS = MANUSIA dan LOGOS= WACANA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8819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 tmFilter="0, 0; .2, .5; .8, .5; 1, 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1C4A06-5BEF-4F05-A1A4-BA79BCA5F70D}"/>
              </a:ext>
            </a:extLst>
          </p:cNvPr>
          <p:cNvSpPr/>
          <p:nvPr/>
        </p:nvSpPr>
        <p:spPr>
          <a:xfrm>
            <a:off x="280271" y="2868232"/>
            <a:ext cx="3243979" cy="3084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ANTROPOLOGI MENJADI ILMU PENTING UNTUK DIPELAJARI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Bernard MT Condensed" panose="02050806060905020404" pitchFamily="18" charset="0"/>
              </a:rPr>
              <a:t>FASE III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PERMULAAN ABAD 20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2CAC18-C10D-4E90-A41E-0B94F483AB3A}"/>
              </a:ext>
            </a:extLst>
          </p:cNvPr>
          <p:cNvSpPr txBox="1">
            <a:spLocks/>
          </p:cNvSpPr>
          <p:nvPr/>
        </p:nvSpPr>
        <p:spPr>
          <a:xfrm>
            <a:off x="4025028" y="2095500"/>
            <a:ext cx="8166972" cy="4629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Sebagian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negara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penjajah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Eropa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Barat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mencapai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titik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kejayaan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kekuasaan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wilayah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jajahan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luar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Eropa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300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Antropologi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menjadi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referensi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yang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dipelajari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untuk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mengetahui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bangsa-bangsa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luar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Eropa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</a:t>
            </a:r>
          </a:p>
          <a:p>
            <a:endParaRPr lang="en-US" sz="300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Antropologi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memberikan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gambaran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bagi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kepentingan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strategispenguasaan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pemerintah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kolonial</a:t>
            </a:r>
            <a:r>
              <a:rPr lang="en-US" sz="30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3D7F1B-B3E5-4031-91AB-903D3443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455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1C4A06-5BEF-4F05-A1A4-BA79BCA5F70D}"/>
              </a:ext>
            </a:extLst>
          </p:cNvPr>
          <p:cNvSpPr/>
          <p:nvPr/>
        </p:nvSpPr>
        <p:spPr>
          <a:xfrm>
            <a:off x="280271" y="2868232"/>
            <a:ext cx="3243979" cy="3084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PENGEMBANGAN ILMU ANTROPOLOGI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Bernard MT Condensed" panose="02050806060905020404" pitchFamily="18" charset="0"/>
              </a:rPr>
              <a:t>FASE IV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SESUDAH KIRA-KIRA 1930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2CAC18-C10D-4E90-A41E-0B94F483AB3A}"/>
              </a:ext>
            </a:extLst>
          </p:cNvPr>
          <p:cNvSpPr txBox="1">
            <a:spLocks/>
          </p:cNvSpPr>
          <p:nvPr/>
        </p:nvSpPr>
        <p:spPr>
          <a:xfrm>
            <a:off x="4025028" y="2095500"/>
            <a:ext cx="8166972" cy="4629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Timbulnya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antipati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terhadap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kolonialisme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sesudah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perang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dunia II,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tidak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lagi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ada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wacana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bangsa-bangsa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primitif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310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Pengembangan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fokus-fokus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penelitian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baru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dalam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ilmu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antropologi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</a:t>
            </a:r>
          </a:p>
          <a:p>
            <a:endParaRPr lang="en-US" sz="310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Berbagai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sumber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/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dasar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dalam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ilmu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antropologi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masa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lalu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(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Fase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I, II, III)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menjadi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acuan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pengembangan</a:t>
            </a:r>
            <a:r>
              <a:rPr lang="en-US" sz="31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3D7F1B-B3E5-4031-91AB-903D3443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4517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120A2-B506-45EC-AD1F-051B456D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ILMU-ILMU BAGIAN ANTROPOLOGI</a:t>
            </a:r>
            <a:endParaRPr lang="en-ID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1C4A06-5BEF-4F05-A1A4-BA79BCA5F70D}"/>
              </a:ext>
            </a:extLst>
          </p:cNvPr>
          <p:cNvSpPr/>
          <p:nvPr/>
        </p:nvSpPr>
        <p:spPr>
          <a:xfrm>
            <a:off x="280271" y="3020632"/>
            <a:ext cx="3243979" cy="28086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ANTROPOLOGI</a:t>
            </a:r>
          </a:p>
          <a:p>
            <a:pPr algn="ctr"/>
            <a:endParaRPr lang="en-US" b="1" dirty="0"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BERKEMBANG SECARA RUANG LINGKUP &amp; ADA PADA BATAS PERHATIAN, MELALUI 5 MASALAH PENELITIAN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2CAC18-C10D-4E90-A41E-0B94F483AB3A}"/>
              </a:ext>
            </a:extLst>
          </p:cNvPr>
          <p:cNvSpPr txBox="1">
            <a:spLocks/>
          </p:cNvSpPr>
          <p:nvPr/>
        </p:nvSpPr>
        <p:spPr>
          <a:xfrm>
            <a:off x="4025028" y="2228850"/>
            <a:ext cx="7595472" cy="4476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Sejarah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asal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perkembangan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(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evolusi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)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secara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biologi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Sejarah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dipandang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dari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sudut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ciri-ciri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fisiknya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Sejarah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asal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perkembangan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dan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penyebaran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beragam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Bahasa yang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diucapkan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seluruh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dunia;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Perkembangan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penyebaran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terjadinya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beragam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kebudayaan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seluruh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dunia;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Asas-asas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kebudayaan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masyarakat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dari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berbagai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suku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bangsa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seluruh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bumi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120A2-B506-45EC-AD1F-051B456D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ILMU-ILMU BAGIAN ANTROPOLOGI</a:t>
            </a:r>
            <a:endParaRPr lang="en-ID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1C4A06-5BEF-4F05-A1A4-BA79BCA5F70D}"/>
              </a:ext>
            </a:extLst>
          </p:cNvPr>
          <p:cNvSpPr/>
          <p:nvPr/>
        </p:nvSpPr>
        <p:spPr>
          <a:xfrm>
            <a:off x="470771" y="2602781"/>
            <a:ext cx="3243979" cy="10809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PALEO-ANTROPOLOGI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2CAC18-C10D-4E90-A41E-0B94F483AB3A}"/>
              </a:ext>
            </a:extLst>
          </p:cNvPr>
          <p:cNvSpPr txBox="1">
            <a:spLocks/>
          </p:cNvSpPr>
          <p:nvPr/>
        </p:nvSpPr>
        <p:spPr>
          <a:xfrm>
            <a:off x="4120278" y="2705101"/>
            <a:ext cx="7595472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Asal-usul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terjadinya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&amp;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evolusi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fosil-fosil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yang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tersimpan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dalam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lapisan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bumi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dijadikan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sumber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melalui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proses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penggalian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;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83645E-8854-4872-8C6D-6966A5B6FFB6}"/>
              </a:ext>
            </a:extLst>
          </p:cNvPr>
          <p:cNvSpPr/>
          <p:nvPr/>
        </p:nvSpPr>
        <p:spPr>
          <a:xfrm>
            <a:off x="470771" y="4285796"/>
            <a:ext cx="3243979" cy="10809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ANTROPOLOGI FISIK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3C96BD-4558-469F-AB1E-CBC0B48E14F7}"/>
              </a:ext>
            </a:extLst>
          </p:cNvPr>
          <p:cNvSpPr txBox="1">
            <a:spLocks/>
          </p:cNvSpPr>
          <p:nvPr/>
        </p:nvSpPr>
        <p:spPr>
          <a:xfrm>
            <a:off x="4120278" y="4388116"/>
            <a:ext cx="7595472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Dalam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arti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khusus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sejarah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terjadinya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dilihat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dari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ciri-ciri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tubuhnya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(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warna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kulit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warna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bentuk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rambut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indeks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tengkorak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dsb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2730B6-DD9F-4AB9-B611-442817195BF2}"/>
              </a:ext>
            </a:extLst>
          </p:cNvPr>
          <p:cNvSpPr/>
          <p:nvPr/>
        </p:nvSpPr>
        <p:spPr>
          <a:xfrm>
            <a:off x="299322" y="2216997"/>
            <a:ext cx="11473578" cy="4355253"/>
          </a:xfrm>
          <a:prstGeom prst="roundRect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C5508D-1C41-49AB-85F3-2083F78DBCD7}"/>
              </a:ext>
            </a:extLst>
          </p:cNvPr>
          <p:cNvSpPr/>
          <p:nvPr/>
        </p:nvSpPr>
        <p:spPr>
          <a:xfrm>
            <a:off x="1915801" y="5787985"/>
            <a:ext cx="78270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rgbClr val="000000">
                      <a:alpha val="6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ANTROPOLOGI FISIK [DALAM ARTI LUAS]</a:t>
            </a:r>
            <a:endParaRPr lang="en-US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rgbClr val="000000">
                    <a:alpha val="60000"/>
                  </a:srgb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82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7" grpId="1" animBg="1"/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120A2-B506-45EC-AD1F-051B456D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ILMU-ILMU BAGIAN ANTROPOLOGI</a:t>
            </a:r>
            <a:endParaRPr lang="en-ID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1C4A06-5BEF-4F05-A1A4-BA79BCA5F70D}"/>
              </a:ext>
            </a:extLst>
          </p:cNvPr>
          <p:cNvSpPr/>
          <p:nvPr/>
        </p:nvSpPr>
        <p:spPr>
          <a:xfrm>
            <a:off x="642221" y="2221781"/>
            <a:ext cx="3243979" cy="10809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ETNOLINGUISTIK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2CAC18-C10D-4E90-A41E-0B94F483AB3A}"/>
              </a:ext>
            </a:extLst>
          </p:cNvPr>
          <p:cNvSpPr txBox="1">
            <a:spLocks/>
          </p:cNvSpPr>
          <p:nvPr/>
        </p:nvSpPr>
        <p:spPr>
          <a:xfrm>
            <a:off x="4291728" y="2324101"/>
            <a:ext cx="7595472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Bentuk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penelitian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dengan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menemukan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daftar kata-kata,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serta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ciri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tata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bahasa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;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83645E-8854-4872-8C6D-6966A5B6FFB6}"/>
              </a:ext>
            </a:extLst>
          </p:cNvPr>
          <p:cNvSpPr/>
          <p:nvPr/>
        </p:nvSpPr>
        <p:spPr>
          <a:xfrm>
            <a:off x="661271" y="3428546"/>
            <a:ext cx="3243979" cy="10809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PERIHISTORI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3C96BD-4558-469F-AB1E-CBC0B48E14F7}"/>
              </a:ext>
            </a:extLst>
          </p:cNvPr>
          <p:cNvSpPr txBox="1">
            <a:spLocks/>
          </p:cNvSpPr>
          <p:nvPr/>
        </p:nvSpPr>
        <p:spPr>
          <a:xfrm>
            <a:off x="4310778" y="3530866"/>
            <a:ext cx="7595472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Masa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belum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mengenal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huruf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berupa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bekas-bekas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kebudayaan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berupa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benda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alat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/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artefak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tersimpan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dalam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bumi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5EAE85-5F1C-450C-BF5F-A3C29478C2DB}"/>
              </a:ext>
            </a:extLst>
          </p:cNvPr>
          <p:cNvSpPr/>
          <p:nvPr/>
        </p:nvSpPr>
        <p:spPr>
          <a:xfrm>
            <a:off x="680321" y="4832047"/>
            <a:ext cx="3243979" cy="10809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ETNOLOGI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82D187-CE84-4ED4-9B35-7AECC2C87FE0}"/>
              </a:ext>
            </a:extLst>
          </p:cNvPr>
          <p:cNvSpPr txBox="1">
            <a:spLocks/>
          </p:cNvSpPr>
          <p:nvPr/>
        </p:nvSpPr>
        <p:spPr>
          <a:xfrm>
            <a:off x="4329828" y="4934367"/>
            <a:ext cx="7595472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Ilmu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bagian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yang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mencoba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mencapai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pengertian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mengenai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asas-asas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manusia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dari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berbagai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suku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bangsa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yang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tersebar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seluruh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muka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bumi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pada masa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sekarang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ini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D46B9E-9581-4040-A8D9-A88FBD970E60}"/>
              </a:ext>
            </a:extLst>
          </p:cNvPr>
          <p:cNvSpPr/>
          <p:nvPr/>
        </p:nvSpPr>
        <p:spPr>
          <a:xfrm>
            <a:off x="304800" y="2081459"/>
            <a:ext cx="11473578" cy="4643191"/>
          </a:xfrm>
          <a:prstGeom prst="roundRect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A50ADD-7AEB-4754-A9F5-AE601BC00317}"/>
              </a:ext>
            </a:extLst>
          </p:cNvPr>
          <p:cNvSpPr/>
          <p:nvPr/>
        </p:nvSpPr>
        <p:spPr>
          <a:xfrm>
            <a:off x="3499733" y="6084969"/>
            <a:ext cx="45516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rgbClr val="000000">
                      <a:alpha val="6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ANTROPOLOGI BUDAYA</a:t>
            </a:r>
            <a:endParaRPr lang="en-US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rgbClr val="000000">
                    <a:alpha val="60000"/>
                  </a:srgb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4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/>
      <p:bldP spid="12" grpId="0" animBg="1"/>
      <p:bldP spid="12" grpId="1" animBg="1"/>
      <p:bldP spid="1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32CAC18-C10D-4E90-A41E-0B94F483AB3A}"/>
              </a:ext>
            </a:extLst>
          </p:cNvPr>
          <p:cNvSpPr txBox="1">
            <a:spLocks/>
          </p:cNvSpPr>
          <p:nvPr/>
        </p:nvSpPr>
        <p:spPr>
          <a:xfrm>
            <a:off x="76200" y="2095500"/>
            <a:ext cx="12192000" cy="4629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Terdapat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dua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golongan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:</a:t>
            </a:r>
          </a:p>
          <a:p>
            <a:pPr>
              <a:tabLst>
                <a:tab pos="533400" algn="l"/>
              </a:tabLst>
            </a:pP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	</a:t>
            </a:r>
            <a:r>
              <a:rPr lang="en-US" sz="2600" dirty="0" err="1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Diakronis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: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berturut-turut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dalam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berjalannya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waktu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 </a:t>
            </a:r>
            <a:r>
              <a:rPr lang="en-US" sz="2600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(descriptive 		integration)</a:t>
            </a:r>
            <a:endParaRPr lang="en-US" sz="2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pPr>
              <a:tabLst>
                <a:tab pos="533400" algn="l"/>
              </a:tabLst>
            </a:pP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	</a:t>
            </a:r>
            <a:r>
              <a:rPr lang="en-US" sz="2600" dirty="0" err="1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Sinkronis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: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bersamaan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dalam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satu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waktu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(generalizing 	approach/</a:t>
            </a:r>
            <a:r>
              <a:rPr lang="en-US" sz="2600" i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antropologi</a:t>
            </a:r>
            <a:r>
              <a:rPr lang="en-US" sz="2600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sosial</a:t>
            </a:r>
            <a:r>
              <a:rPr lang="en-US" sz="2600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60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i="1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Descriptive integration 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mengolah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mengintegrasikan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menjadi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satu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hasil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penelitian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dari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sub-sub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ilmu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antropologi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fisik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etnolinguistik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ilmu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prehistori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etnografi</a:t>
            </a:r>
            <a:endParaRPr lang="en-US" sz="2600" i="1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endParaRPr lang="en-US" sz="260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Etnografi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: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Segala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cara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pengumpulan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bahan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deskripsi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tentang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masyarakat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dan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kebudayaan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dari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suatu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suku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bangsa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di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daerah</a:t>
            </a:r>
            <a:r>
              <a:rPr lang="en-US" sz="26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tertentu</a:t>
            </a:r>
            <a:endParaRPr lang="en-US" sz="260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3D7F1B-B3E5-4031-91AB-903D3443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ETNOLOGI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0842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283</TotalTime>
  <Words>542</Words>
  <Application>Microsoft Office PowerPoint</Application>
  <PresentationFormat>Widescreen</PresentationFormat>
  <Paragraphs>93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Rounded MT Bold</vt:lpstr>
      <vt:lpstr>Bernard MT Condensed</vt:lpstr>
      <vt:lpstr>Trebuchet MS</vt:lpstr>
      <vt:lpstr>Wingdings</vt:lpstr>
      <vt:lpstr>Berlin</vt:lpstr>
      <vt:lpstr>PENGANTAR ANTROPOLOGI</vt:lpstr>
      <vt:lpstr>FASE-FASE ANTROPOLOGI</vt:lpstr>
      <vt:lpstr>PowerPoint Presentation</vt:lpstr>
      <vt:lpstr>PowerPoint Presentation</vt:lpstr>
      <vt:lpstr>PowerPoint Presentation</vt:lpstr>
      <vt:lpstr>ILMU-ILMU BAGIAN ANTROPOLOGI</vt:lpstr>
      <vt:lpstr>ILMU-ILMU BAGIAN ANTROPOLOGI</vt:lpstr>
      <vt:lpstr>ILMU-ILMU BAGIAN ANTROPOLOGI</vt:lpstr>
      <vt:lpstr>ETNOLOGI</vt:lpstr>
      <vt:lpstr>Generalizing approach</vt:lpstr>
      <vt:lpstr>PEMBELAJARAN BERBASIS WEB</vt:lpstr>
      <vt:lpstr>World in 2050</vt:lpstr>
      <vt:lpstr>Google Classroom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FASE-FASE ANTROPOLOGI</dc:title>
  <dc:creator>Admin</dc:creator>
  <cp:lastModifiedBy>Admin</cp:lastModifiedBy>
  <cp:revision>32</cp:revision>
  <dcterms:created xsi:type="dcterms:W3CDTF">2019-09-24T12:49:30Z</dcterms:created>
  <dcterms:modified xsi:type="dcterms:W3CDTF">2019-09-24T17:33:11Z</dcterms:modified>
</cp:coreProperties>
</file>