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70" r:id="rId2"/>
    <p:sldId id="257" r:id="rId3"/>
    <p:sldId id="273" r:id="rId4"/>
    <p:sldId id="271" r:id="rId5"/>
    <p:sldId id="272" r:id="rId6"/>
    <p:sldId id="274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2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982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143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508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145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21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37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87DA83-5663-4C9C-B9AA-0B40A3DAFF81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3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6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5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7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3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94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9D7819-CC1C-4CBB-B654-E5E35410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PENGANTAR ANTROPOLOGI</a:t>
            </a:r>
            <a:endParaRPr lang="en-ID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8B11A0-7F42-4CAE-8185-7F749DD8E807}"/>
              </a:ext>
            </a:extLst>
          </p:cNvPr>
          <p:cNvSpPr txBox="1">
            <a:spLocks/>
          </p:cNvSpPr>
          <p:nvPr/>
        </p:nvSpPr>
        <p:spPr>
          <a:xfrm>
            <a:off x="2051012" y="3429000"/>
            <a:ext cx="9791700" cy="134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PERTEMUAN IV</a:t>
            </a:r>
            <a:endParaRPr lang="en-ID" sz="88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61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20A2-B506-45EC-AD1F-051B456D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ANTROPOLOGI DAN SOSIOLOGI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BF1C9E-A10F-40B0-90FE-F7FA19C24274}"/>
              </a:ext>
            </a:extLst>
          </p:cNvPr>
          <p:cNvSpPr txBox="1">
            <a:spLocks/>
          </p:cNvSpPr>
          <p:nvPr/>
        </p:nvSpPr>
        <p:spPr>
          <a:xfrm>
            <a:off x="2750106" y="3834275"/>
            <a:ext cx="6120287" cy="815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latin typeface="Arial Rounded MT Bold" panose="020F0704030504030204" pitchFamily="34" charset="0"/>
              </a:rPr>
              <a:t>MASYARAKAT</a:t>
            </a:r>
            <a:endParaRPr lang="en-US" sz="66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34C71DC-CF15-4E30-9D9B-173C63F0DA6D}"/>
              </a:ext>
            </a:extLst>
          </p:cNvPr>
          <p:cNvSpPr/>
          <p:nvPr/>
        </p:nvSpPr>
        <p:spPr>
          <a:xfrm>
            <a:off x="2750106" y="3597852"/>
            <a:ext cx="6120287" cy="1288332"/>
          </a:xfrm>
          <a:prstGeom prst="round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52750" algn="ctr"/>
            <a:endParaRPr lang="en-ID" dirty="0"/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3FC067BC-F189-4A53-BC85-2B57D1938066}"/>
              </a:ext>
            </a:extLst>
          </p:cNvPr>
          <p:cNvSpPr/>
          <p:nvPr/>
        </p:nvSpPr>
        <p:spPr>
          <a:xfrm>
            <a:off x="3089553" y="2494054"/>
            <a:ext cx="1676400" cy="1080938"/>
          </a:xfrm>
          <a:prstGeom prst="bentArrow">
            <a:avLst>
              <a:gd name="adj1" fmla="val 25000"/>
              <a:gd name="adj2" fmla="val 3381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FC9FAFEE-2365-40B1-B61D-746713567E8C}"/>
              </a:ext>
            </a:extLst>
          </p:cNvPr>
          <p:cNvSpPr/>
          <p:nvPr/>
        </p:nvSpPr>
        <p:spPr>
          <a:xfrm rot="10800000">
            <a:off x="6804303" y="4909044"/>
            <a:ext cx="1676400" cy="1080938"/>
          </a:xfrm>
          <a:prstGeom prst="bentArrow">
            <a:avLst>
              <a:gd name="adj1" fmla="val 25000"/>
              <a:gd name="adj2" fmla="val 3381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312346-6469-4A3F-B3CF-EBD2C56C7128}"/>
              </a:ext>
            </a:extLst>
          </p:cNvPr>
          <p:cNvSpPr/>
          <p:nvPr/>
        </p:nvSpPr>
        <p:spPr>
          <a:xfrm>
            <a:off x="4763027" y="2574604"/>
            <a:ext cx="63165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ASAS HIDUP MASYARAKAT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F5C193-6173-4DD1-BCBB-571F95FF50E0}"/>
              </a:ext>
            </a:extLst>
          </p:cNvPr>
          <p:cNvSpPr/>
          <p:nvPr/>
        </p:nvSpPr>
        <p:spPr>
          <a:xfrm>
            <a:off x="1186750" y="5324657"/>
            <a:ext cx="5629339" cy="5884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KEBUDAYAAN MANUSIA</a:t>
            </a:r>
          </a:p>
        </p:txBody>
      </p:sp>
    </p:spTree>
    <p:extLst>
      <p:ext uri="{BB962C8B-B14F-4D97-AF65-F5344CB8AC3E}">
        <p14:creationId xmlns:p14="http://schemas.microsoft.com/office/powerpoint/2010/main" val="265130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 animBg="1"/>
      <p:bldP spid="3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818-A37B-4040-93EF-3ED3FE25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LETAK PERBEDAAN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B43698-5BA1-4C93-983F-85F5976DD4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610954"/>
              </p:ext>
            </p:extLst>
          </p:nvPr>
        </p:nvGraphicFramePr>
        <p:xfrm>
          <a:off x="673028" y="2094422"/>
          <a:ext cx="10845944" cy="464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185">
                  <a:extLst>
                    <a:ext uri="{9D8B030D-6E8A-4147-A177-3AD203B41FA5}">
                      <a16:colId xmlns:a16="http://schemas.microsoft.com/office/drawing/2014/main" val="3139472995"/>
                    </a:ext>
                  </a:extLst>
                </a:gridCol>
                <a:gridCol w="4157590">
                  <a:extLst>
                    <a:ext uri="{9D8B030D-6E8A-4147-A177-3AD203B41FA5}">
                      <a16:colId xmlns:a16="http://schemas.microsoft.com/office/drawing/2014/main" val="1813754864"/>
                    </a:ext>
                  </a:extLst>
                </a:gridCol>
                <a:gridCol w="3971169">
                  <a:extLst>
                    <a:ext uri="{9D8B030D-6E8A-4147-A177-3AD203B41FA5}">
                      <a16:colId xmlns:a16="http://schemas.microsoft.com/office/drawing/2014/main" val="1949675120"/>
                    </a:ext>
                  </a:extLst>
                </a:gridCol>
              </a:tblGrid>
              <a:tr h="635131">
                <a:tc>
                  <a:txBody>
                    <a:bodyPr/>
                    <a:lstStyle/>
                    <a:p>
                      <a:pPr algn="ctr"/>
                      <a:endParaRPr lang="en-ID" dirty="0"/>
                    </a:p>
                    <a:p>
                      <a:pPr algn="ctr"/>
                      <a:r>
                        <a:rPr lang="en-ID" dirty="0"/>
                        <a:t>MUATAN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ANTROPOLOGI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SOSIOLOGI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729049"/>
                  </a:ext>
                </a:extLst>
              </a:tr>
              <a:tr h="92376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2800" dirty="0"/>
                        <a:t>SEJARAH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4 FASE ANTROPOLOGI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b="1" dirty="0"/>
                        <a:t>MERUPAKAN BAGIAN DARI ILMU FILSAFAT</a:t>
                      </a:r>
                    </a:p>
                    <a:p>
                      <a:pPr algn="ctr"/>
                      <a:endParaRPr lang="en-ID" sz="1200" b="1" dirty="0"/>
                    </a:p>
                    <a:p>
                      <a:pPr algn="ctr"/>
                      <a:r>
                        <a:rPr lang="en-ID" sz="1200" b="1" dirty="0">
                          <a:solidFill>
                            <a:srgbClr val="FF0000"/>
                          </a:solidFill>
                        </a:rPr>
                        <a:t>MUNCUL SAAT KONDISI KRISIS MASYARAKAT DI EROPA (REVOLUSI PRANCIS, REVOLUSI INDUSTRI)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05574"/>
                  </a:ext>
                </a:extLst>
              </a:tr>
              <a:tr h="104149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endParaRPr lang="en-US" sz="400" dirty="0"/>
                    </a:p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US" sz="2800" dirty="0"/>
                        <a:t>POKOK ILMIAH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OBJEK PENELITIAN TERTUJU PADA MASYARAKAT DI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LUAR</a:t>
                      </a:r>
                      <a:r>
                        <a:rPr lang="en-US" sz="1600" dirty="0"/>
                        <a:t> LINGKUNGAN KEBUDAYAAN BANGSA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EROPA DAN AMERIKA MODERN</a:t>
                      </a:r>
                      <a:endParaRPr lang="en-ID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OBJEK PENELITIAN TERTUJU PADA MASYARAKAT DI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dirty="0"/>
                        <a:t> LINGKUNGAN KEBUDAYAAN BANGSA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EROPA DAN AMERIKA MODERN</a:t>
                      </a:r>
                      <a:endParaRPr lang="en-ID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574631"/>
                  </a:ext>
                </a:extLst>
              </a:tr>
              <a:tr h="9845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800" dirty="0"/>
                        <a:t>METODE ILMIAH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PENELITIAN BERSIFAT KESELURUHAN/UTUH MASYARAKAT SEBAGAI SATU KEBULATAN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MEMUSATKAN PERHATIAN DALAM PENELITIAN PADA UNSUR-UNSUR GEJALA KHUSUS DALAM MASYARAKAT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MENGANALISIS KELOMPOK-KELOMPOK SOSIAL KHUSUS (</a:t>
                      </a:r>
                      <a:r>
                        <a:rPr lang="en-US" sz="1400" i="1" dirty="0"/>
                        <a:t>SOCIAL GROUPING</a:t>
                      </a:r>
                      <a:r>
                        <a:rPr lang="en-US" sz="1400" dirty="0"/>
                        <a:t>), HUBUNGAN ANTARA INDIVIDU, KELOMPOK </a:t>
                      </a:r>
                      <a:r>
                        <a:rPr lang="en-US" sz="1400" i="1" dirty="0"/>
                        <a:t>(SOCIAL RELATION),</a:t>
                      </a:r>
                      <a:r>
                        <a:rPr lang="en-US" sz="1400" dirty="0"/>
                        <a:t> PROSES-PROSES DI DALAM MASYARAKAT (</a:t>
                      </a:r>
                      <a:r>
                        <a:rPr lang="en-US" sz="1400" i="1" dirty="0"/>
                        <a:t>SOCIAL PROSES)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8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20A2-B506-45EC-AD1F-051B456D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ANTROPOLOGI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8CCB60E-EAB0-4ED1-8814-67810BFC048C}"/>
              </a:ext>
            </a:extLst>
          </p:cNvPr>
          <p:cNvSpPr/>
          <p:nvPr/>
        </p:nvSpPr>
        <p:spPr>
          <a:xfrm>
            <a:off x="356471" y="3048000"/>
            <a:ext cx="3243979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ETNOPSIKOLOGI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D663151-B2D8-4281-ADAA-36E6256B20C5}"/>
              </a:ext>
            </a:extLst>
          </p:cNvPr>
          <p:cNvSpPr txBox="1">
            <a:spLocks/>
          </p:cNvSpPr>
          <p:nvPr/>
        </p:nvSpPr>
        <p:spPr>
          <a:xfrm>
            <a:off x="3782857" y="2925323"/>
            <a:ext cx="7595472" cy="85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Mengkaji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Interaksi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kebudayan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masyarakat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melalui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mental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karakteristik</a:t>
            </a:r>
            <a:endParaRPr lang="en-US" sz="2400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49D160E-4F1F-4C7D-A37E-3FA56A54D748}"/>
              </a:ext>
            </a:extLst>
          </p:cNvPr>
          <p:cNvSpPr txBox="1">
            <a:spLocks/>
          </p:cNvSpPr>
          <p:nvPr/>
        </p:nvSpPr>
        <p:spPr>
          <a:xfrm>
            <a:off x="366120" y="2097429"/>
            <a:ext cx="11578229" cy="85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Paleo-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Antropologi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Antropologi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Fisik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Perihistori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Etnolinguistik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dan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Etnologi</a:t>
            </a:r>
            <a:endParaRPr lang="en-US" sz="2400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B304ACD-13BF-4C96-9A7A-248CCD670230}"/>
              </a:ext>
            </a:extLst>
          </p:cNvPr>
          <p:cNvSpPr/>
          <p:nvPr/>
        </p:nvSpPr>
        <p:spPr>
          <a:xfrm>
            <a:off x="366120" y="3898380"/>
            <a:ext cx="3243979" cy="858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ANTROPOLOGI SPESIALISASI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FBE93E7-E8AF-4BFA-ACEF-57220902BE8A}"/>
              </a:ext>
            </a:extLst>
          </p:cNvPr>
          <p:cNvSpPr txBox="1">
            <a:spLocks/>
          </p:cNvSpPr>
          <p:nvPr/>
        </p:nvSpPr>
        <p:spPr>
          <a:xfrm>
            <a:off x="3782857" y="3890349"/>
            <a:ext cx="7595472" cy="85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Ekonomi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Politik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Kependudukan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Kesehatan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Kesehatan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Jiwa, Pendidikan,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Perkotaan</a:t>
            </a:r>
            <a:endParaRPr lang="en-US" sz="2400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AB1372-F645-4188-B830-639D9469F52D}"/>
              </a:ext>
            </a:extLst>
          </p:cNvPr>
          <p:cNvSpPr/>
          <p:nvPr/>
        </p:nvSpPr>
        <p:spPr>
          <a:xfrm>
            <a:off x="366120" y="5178137"/>
            <a:ext cx="3243979" cy="858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ANTROPOLOGI TERAPAN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70C5ACB-326D-4CD0-99D1-182422972CB8}"/>
              </a:ext>
            </a:extLst>
          </p:cNvPr>
          <p:cNvSpPr txBox="1">
            <a:spLocks/>
          </p:cNvSpPr>
          <p:nvPr/>
        </p:nvSpPr>
        <p:spPr>
          <a:xfrm>
            <a:off x="3782857" y="5063837"/>
            <a:ext cx="7595472" cy="1527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Digunakan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untuk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keperluan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tindakan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langsung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untuk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membantu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ranah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kebijakan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regulasi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/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digunakan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untuk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menganalisis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dan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mencari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solusi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dari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masalah</a:t>
            </a:r>
            <a:r>
              <a:rPr lang="en-US" sz="2400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rill 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Intervensi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Lembaga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pemerintah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swasta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masyarakat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F64158-56EA-4EB9-AD8C-97AE600114B0}"/>
              </a:ext>
            </a:extLst>
          </p:cNvPr>
          <p:cNvSpPr/>
          <p:nvPr/>
        </p:nvSpPr>
        <p:spPr>
          <a:xfrm>
            <a:off x="3048000" y="72426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untuk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keperluan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tindakan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langsung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atau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untuk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membantu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ranah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kebijakan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Arial" panose="020B0604020202020204" pitchFamily="34" charset="0"/>
              </a:rPr>
              <a:t>regulasi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193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ABE2-0E87-433C-A349-E1C1744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ANTROPOLOGI DAN ILMU-ILMU LAIN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BD38BA-6EB1-4F0F-897B-18C34AC0FD35}"/>
              </a:ext>
            </a:extLst>
          </p:cNvPr>
          <p:cNvSpPr/>
          <p:nvPr/>
        </p:nvSpPr>
        <p:spPr>
          <a:xfrm>
            <a:off x="299321" y="3328838"/>
            <a:ext cx="3491629" cy="260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anose="020B0A04020102020204" pitchFamily="34" charset="0"/>
              </a:rPr>
              <a:t>ILMU</a:t>
            </a:r>
            <a:endParaRPr lang="en-US" sz="4000" b="1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GEOLOGI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PALEONTOLOGI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ANATOMI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KESEHATAN MASYARAKAT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PSIKIATRI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A8EB9C-1765-465B-9600-AC14DD7DF47B}"/>
              </a:ext>
            </a:extLst>
          </p:cNvPr>
          <p:cNvSpPr/>
          <p:nvPr/>
        </p:nvSpPr>
        <p:spPr>
          <a:xfrm>
            <a:off x="4357169" y="3347888"/>
            <a:ext cx="3491629" cy="240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anose="020B0A04020102020204" pitchFamily="34" charset="0"/>
              </a:rPr>
              <a:t>ILMU</a:t>
            </a:r>
            <a:endParaRPr lang="en-US" sz="4000" b="1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LINGUISTIK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ARKEOLOGI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SEJARAH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GEOGRAFI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50B90BB-9431-4274-98DD-1DECB28F5838}"/>
              </a:ext>
            </a:extLst>
          </p:cNvPr>
          <p:cNvSpPr/>
          <p:nvPr/>
        </p:nvSpPr>
        <p:spPr>
          <a:xfrm>
            <a:off x="8415017" y="3328838"/>
            <a:ext cx="3491629" cy="240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anose="020B0A04020102020204" pitchFamily="34" charset="0"/>
              </a:rPr>
              <a:t>ILMU</a:t>
            </a:r>
            <a:endParaRPr lang="en-US" sz="4000" b="1" dirty="0">
              <a:solidFill>
                <a:srgbClr val="00206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EKONOMI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HUKUM ADAT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ADMINISTRASI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39700">
                    <a:schemeClr val="tx1">
                      <a:alpha val="60000"/>
                    </a:schemeClr>
                  </a:glow>
                </a:effectLst>
              </a:rPr>
              <a:t>POLITIK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C6F36-5D3B-4F65-895F-81F73C951EDC}"/>
              </a:ext>
            </a:extLst>
          </p:cNvPr>
          <p:cNvSpPr/>
          <p:nvPr/>
        </p:nvSpPr>
        <p:spPr>
          <a:xfrm>
            <a:off x="1760441" y="240550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590F6C-ECC7-4F41-82FE-FAC3D69DB144}"/>
              </a:ext>
            </a:extLst>
          </p:cNvPr>
          <p:cNvSpPr/>
          <p:nvPr/>
        </p:nvSpPr>
        <p:spPr>
          <a:xfrm>
            <a:off x="5715127" y="2405508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III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521C0-F8C1-476F-9C53-AC86202F7200}"/>
              </a:ext>
            </a:extLst>
          </p:cNvPr>
          <p:cNvSpPr/>
          <p:nvPr/>
        </p:nvSpPr>
        <p:spPr>
          <a:xfrm>
            <a:off x="10029469" y="2438696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1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22F5-DCEB-464F-AEDB-2A18534D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KONSEP BUDAYA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7AC9-D753-4408-B461-99ABE9649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29508" cy="4209070"/>
          </a:xfrm>
        </p:spPr>
        <p:txBody>
          <a:bodyPr/>
          <a:lstStyle/>
          <a:p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dipandang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sebatas</a:t>
            </a:r>
            <a:r>
              <a:rPr lang="en-US" sz="2800" dirty="0"/>
              <a:t> pada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indah</a:t>
            </a:r>
            <a:r>
              <a:rPr lang="en-US" sz="2800" dirty="0"/>
              <a:t> (Candi, </a:t>
            </a:r>
            <a:r>
              <a:rPr lang="en-US" sz="2800" dirty="0" err="1"/>
              <a:t>tari-tarian</a:t>
            </a:r>
            <a:r>
              <a:rPr lang="en-US" sz="2800" dirty="0"/>
              <a:t>,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,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, </a:t>
            </a:r>
            <a:r>
              <a:rPr lang="en-US" sz="2800" dirty="0" err="1"/>
              <a:t>kesusastraan</a:t>
            </a:r>
            <a:r>
              <a:rPr lang="en-US" sz="2800" dirty="0"/>
              <a:t> dan </a:t>
            </a:r>
            <a:r>
              <a:rPr lang="en-US" sz="2800" dirty="0" err="1"/>
              <a:t>filsafat</a:t>
            </a:r>
            <a:r>
              <a:rPr lang="en-US" sz="2800" dirty="0"/>
              <a:t>).</a:t>
            </a:r>
          </a:p>
          <a:p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Antropologi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“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Keseluruhan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Sistem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Gagasan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,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tindakan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dan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hasil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karya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manusia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dalam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kehidupan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masyarakat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yang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dijadikan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milik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diri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manusia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dengan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belajar</a:t>
            </a:r>
            <a:r>
              <a:rPr lang="en-US" sz="2800" dirty="0">
                <a:solidFill>
                  <a:srgbClr val="FF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</a:rPr>
              <a:t>”</a:t>
            </a:r>
            <a:endParaRPr lang="en-ID" dirty="0">
              <a:solidFill>
                <a:srgbClr val="FF0000"/>
              </a:solidFill>
              <a:effectLst>
                <a:glow rad="127000">
                  <a:schemeClr val="tx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43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9D7819-CC1C-4CBB-B654-E5E35410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8B11A0-7F42-4CAE-8185-7F749DD8E807}"/>
              </a:ext>
            </a:extLst>
          </p:cNvPr>
          <p:cNvSpPr txBox="1">
            <a:spLocks/>
          </p:cNvSpPr>
          <p:nvPr/>
        </p:nvSpPr>
        <p:spPr>
          <a:xfrm>
            <a:off x="2051012" y="3429000"/>
            <a:ext cx="7893088" cy="134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PERTEMUAN IV</a:t>
            </a:r>
            <a:endParaRPr lang="en-ID" sz="88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6696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752</TotalTime>
  <Words>281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Arial Rounded MT Bold</vt:lpstr>
      <vt:lpstr>Trebuchet MS</vt:lpstr>
      <vt:lpstr>Berlin</vt:lpstr>
      <vt:lpstr>PENGANTAR ANTROPOLOGI</vt:lpstr>
      <vt:lpstr>ANTROPOLOGI DAN SOSIOLOGI</vt:lpstr>
      <vt:lpstr>LETAK PERBEDAAN</vt:lpstr>
      <vt:lpstr>ANTROPOLOGI</vt:lpstr>
      <vt:lpstr>ANTROPOLOGI DAN ILMU-ILMU LAIN</vt:lpstr>
      <vt:lpstr>KONSEP BUDAYA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FASE-FASE ANTROPOLOGI</dc:title>
  <dc:creator>Admin</dc:creator>
  <cp:lastModifiedBy>Admin</cp:lastModifiedBy>
  <cp:revision>55</cp:revision>
  <dcterms:created xsi:type="dcterms:W3CDTF">2019-09-24T12:49:30Z</dcterms:created>
  <dcterms:modified xsi:type="dcterms:W3CDTF">2019-10-03T01:36:35Z</dcterms:modified>
</cp:coreProperties>
</file>